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8"/>
  </p:notesMasterIdLst>
  <p:handoutMasterIdLst>
    <p:handoutMasterId r:id="rId79"/>
  </p:handoutMasterIdLst>
  <p:sldIdLst>
    <p:sldId id="330" r:id="rId2"/>
    <p:sldId id="347" r:id="rId3"/>
    <p:sldId id="348" r:id="rId4"/>
    <p:sldId id="417" r:id="rId5"/>
    <p:sldId id="349" r:id="rId6"/>
    <p:sldId id="350" r:id="rId7"/>
    <p:sldId id="411" r:id="rId8"/>
    <p:sldId id="434" r:id="rId9"/>
    <p:sldId id="352" r:id="rId10"/>
    <p:sldId id="353" r:id="rId11"/>
    <p:sldId id="354" r:id="rId12"/>
    <p:sldId id="435" r:id="rId13"/>
    <p:sldId id="356" r:id="rId14"/>
    <p:sldId id="357" r:id="rId15"/>
    <p:sldId id="358" r:id="rId16"/>
    <p:sldId id="360" r:id="rId17"/>
    <p:sldId id="359" r:id="rId18"/>
    <p:sldId id="413" r:id="rId19"/>
    <p:sldId id="420" r:id="rId20"/>
    <p:sldId id="361" r:id="rId21"/>
    <p:sldId id="419" r:id="rId22"/>
    <p:sldId id="436" r:id="rId23"/>
    <p:sldId id="423" r:id="rId24"/>
    <p:sldId id="363" r:id="rId25"/>
    <p:sldId id="393" r:id="rId26"/>
    <p:sldId id="364" r:id="rId27"/>
    <p:sldId id="408" r:id="rId28"/>
    <p:sldId id="404" r:id="rId29"/>
    <p:sldId id="403" r:id="rId30"/>
    <p:sldId id="375" r:id="rId31"/>
    <p:sldId id="426" r:id="rId32"/>
    <p:sldId id="427" r:id="rId33"/>
    <p:sldId id="374" r:id="rId34"/>
    <p:sldId id="429" r:id="rId35"/>
    <p:sldId id="430" r:id="rId36"/>
    <p:sldId id="376" r:id="rId37"/>
    <p:sldId id="377" r:id="rId38"/>
    <p:sldId id="378" r:id="rId39"/>
    <p:sldId id="379" r:id="rId40"/>
    <p:sldId id="380" r:id="rId41"/>
    <p:sldId id="381" r:id="rId42"/>
    <p:sldId id="366" r:id="rId43"/>
    <p:sldId id="433" r:id="rId44"/>
    <p:sldId id="407" r:id="rId45"/>
    <p:sldId id="384" r:id="rId46"/>
    <p:sldId id="385" r:id="rId47"/>
    <p:sldId id="391" r:id="rId48"/>
    <p:sldId id="409" r:id="rId49"/>
    <p:sldId id="400" r:id="rId50"/>
    <p:sldId id="397" r:id="rId51"/>
    <p:sldId id="437" r:id="rId52"/>
    <p:sldId id="367" r:id="rId53"/>
    <p:sldId id="369" r:id="rId54"/>
    <p:sldId id="370" r:id="rId55"/>
    <p:sldId id="414" r:id="rId56"/>
    <p:sldId id="371" r:id="rId57"/>
    <p:sldId id="372" r:id="rId58"/>
    <p:sldId id="416" r:id="rId59"/>
    <p:sldId id="438" r:id="rId60"/>
    <p:sldId id="386" r:id="rId61"/>
    <p:sldId id="432" r:id="rId62"/>
    <p:sldId id="398" r:id="rId63"/>
    <p:sldId id="389" r:id="rId64"/>
    <p:sldId id="390" r:id="rId65"/>
    <p:sldId id="401" r:id="rId66"/>
    <p:sldId id="431" r:id="rId67"/>
    <p:sldId id="402" r:id="rId68"/>
    <p:sldId id="387" r:id="rId69"/>
    <p:sldId id="392" r:id="rId70"/>
    <p:sldId id="412" r:id="rId71"/>
    <p:sldId id="331" r:id="rId72"/>
    <p:sldId id="394" r:id="rId73"/>
    <p:sldId id="395" r:id="rId74"/>
    <p:sldId id="396" r:id="rId75"/>
    <p:sldId id="355" r:id="rId76"/>
    <p:sldId id="382" r:id="rId77"/>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37" autoAdjust="0"/>
    <p:restoredTop sz="86449" autoAdjust="0"/>
  </p:normalViewPr>
  <p:slideViewPr>
    <p:cSldViewPr snapToGrid="0">
      <p:cViewPr varScale="1">
        <p:scale>
          <a:sx n="79" d="100"/>
          <a:sy n="79" d="100"/>
        </p:scale>
        <p:origin x="811" y="67"/>
      </p:cViewPr>
      <p:guideLst>
        <p:guide orient="horz" pos="816"/>
        <p:guide pos="440"/>
      </p:guideLst>
    </p:cSldViewPr>
  </p:slideViewPr>
  <p:outlineViewPr>
    <p:cViewPr>
      <p:scale>
        <a:sx n="33" d="100"/>
        <a:sy n="33" d="100"/>
      </p:scale>
      <p:origin x="0" y="-9154"/>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12</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22</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314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2901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51</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887515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59</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47834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71</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79586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65093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82699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1117600" y="696913"/>
            <a:ext cx="4648200" cy="3486150"/>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a:extLst>
              <a:ext uri="{FF2B5EF4-FFF2-40B4-BE49-F238E27FC236}">
                <a16:creationId xmlns:a16="http://schemas.microsoft.com/office/drawing/2014/main" id="{E456CC86-DC9C-4E77-87C2-24466C5E1D98}"/>
              </a:ext>
            </a:extLst>
          </p:cNvPr>
          <p:cNvSpPr/>
          <p:nvPr userDrawn="1"/>
        </p:nvSpPr>
        <p:spPr bwMode="auto">
          <a:xfrm>
            <a:off x="403932" y="843367"/>
            <a:ext cx="8313938" cy="3817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7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1176338" y="195263"/>
            <a:ext cx="7342187" cy="576262"/>
          </a:xfrm>
        </p:spPr>
        <p:txBody>
          <a:bodyPr/>
          <a:lstStyle/>
          <a:p>
            <a:pPr eaLnBrk="1" hangingPunct="1"/>
            <a:r>
              <a:rPr lang="en-US" altLang="en-US"/>
              <a:t>Defining Operating Systems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755650" y="721360"/>
            <a:ext cx="7441293" cy="4290423"/>
          </a:xfrm>
        </p:spPr>
        <p:txBody>
          <a:bodyPr/>
          <a:lstStyle/>
          <a:p>
            <a:pPr>
              <a:buFont typeface="Monotype Sorts" pitchFamily="-84" charset="2"/>
              <a:buNone/>
            </a:pPr>
            <a:endParaRPr lang="en-US" altLang="en-US" dirty="0"/>
          </a:p>
          <a:p>
            <a:r>
              <a:rPr lang="en-US" altLang="en-US" dirty="0"/>
              <a:t>Term OS covers many roles</a:t>
            </a:r>
          </a:p>
          <a:p>
            <a:pPr lvl="1"/>
            <a:r>
              <a:rPr lang="en-US" altLang="en-US" dirty="0"/>
              <a:t>Because of myriad designs and uses of OSes</a:t>
            </a:r>
          </a:p>
          <a:p>
            <a:pPr lvl="1"/>
            <a:r>
              <a:rPr lang="en-US" altLang="en-US" dirty="0"/>
              <a:t>Present in toasters through ships, spacecraft, game machines, TVs and industrial control systems</a:t>
            </a:r>
          </a:p>
          <a:p>
            <a:pPr lvl="1"/>
            <a:r>
              <a:rPr lang="en-US" altLang="en-US" dirty="0"/>
              <a:t>Born when fixed use computers for military became more general purpose and needed resource management and program control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System Definition</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a:t>
            </a:r>
            <a:r>
              <a:rPr lang="en-US" altLang="ja-JP" b="1" dirty="0">
                <a:solidFill>
                  <a:srgbClr val="3366FF"/>
                </a:solidFill>
              </a:rPr>
              <a:t>, </a:t>
            </a:r>
            <a:r>
              <a:rPr lang="en-US" altLang="ja-JP" dirty="0"/>
              <a:t>which is part of the operating system</a:t>
            </a:r>
          </a:p>
          <a:p>
            <a:r>
              <a:rPr lang="en-US" altLang="ja-JP" dirty="0"/>
              <a:t>Everything else is either</a:t>
            </a:r>
          </a:p>
          <a:p>
            <a:pPr lvl="1"/>
            <a:r>
              <a:rPr lang="en-US" altLang="ja-JP" dirty="0"/>
              <a:t>A </a:t>
            </a:r>
            <a:r>
              <a:rPr lang="en-US" altLang="ja-JP" b="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p>
          <a:p>
            <a:pPr lvl="1"/>
            <a:r>
              <a:rPr lang="en-US" altLang="ja-JP" dirty="0"/>
              <a:t>An </a:t>
            </a:r>
            <a:r>
              <a:rPr lang="en-US" altLang="ja-JP" b="1" dirty="0">
                <a:solidFill>
                  <a:srgbClr val="006699"/>
                </a:solidFill>
                <a:latin typeface="+mj-lt"/>
              </a:rPr>
              <a:t>application program</a:t>
            </a:r>
            <a:r>
              <a:rPr lang="en-US" altLang="ja-JP" dirty="0"/>
              <a:t>, all programs not associated with the operating system</a:t>
            </a:r>
          </a:p>
          <a:p>
            <a:r>
              <a:rPr lang="en-US" altLang="en-US" dirty="0"/>
              <a:t>Today’s OSes for general purpose and mobile computing also include </a:t>
            </a:r>
            <a:r>
              <a:rPr lang="en-US" altLang="en-US" b="1" dirty="0">
                <a:solidFill>
                  <a:srgbClr val="006699"/>
                </a:solidFill>
                <a:latin typeface="+mj-lt"/>
              </a:rPr>
              <a:t>middleware</a:t>
            </a:r>
            <a:r>
              <a:rPr lang="en-US" altLang="en-US" dirty="0"/>
              <a:t> – a set of software frameworks that provide addition services to application developers such as databases, multimedia, graphics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Overview of Computer System Structure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026160"/>
            <a:ext cx="7639050" cy="4555173"/>
          </a:xfrm>
        </p:spPr>
        <p:txBody>
          <a:bodyPr/>
          <a:lstStyle/>
          <a:p>
            <a:r>
              <a:rPr lang="en-US" altLang="en-US" dirty="0"/>
              <a:t>Computer-system operation</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p>
          <a:p>
            <a:pPr lvl="1"/>
            <a:r>
              <a:rPr lang="en-US" altLang="en-US" dirty="0"/>
              <a:t>Concurrent execution of CPUs and devices competing for memory cycles</a:t>
            </a:r>
          </a:p>
          <a:p>
            <a:pPr lvl="1"/>
            <a:endParaRPr lang="en-US" altLang="en-US" dirty="0"/>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2844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006699"/>
                </a:solidFill>
                <a:latin typeface="+mj-lt"/>
              </a:rPr>
              <a:t>device</a:t>
            </a:r>
            <a:r>
              <a:rPr lang="en-US" altLang="en-US" b="1" dirty="0">
                <a:solidFill>
                  <a:srgbClr val="3366FF"/>
                </a:solidFill>
              </a:rPr>
              <a:t> </a:t>
            </a:r>
            <a:r>
              <a:rPr lang="en-US" altLang="en-US" b="1" dirty="0">
                <a:solidFill>
                  <a:srgbClr val="006699"/>
                </a:solidFill>
                <a:latin typeface="+mj-lt"/>
              </a:rPr>
              <a:t>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a:t>
            </a:r>
            <a:r>
              <a:rPr lang="en-US" altLang="en-US" i="1" dirty="0"/>
              <a:t> </a:t>
            </a:r>
            <a:r>
              <a:rPr lang="en-US" altLang="en-US" b="1" dirty="0">
                <a:solidFill>
                  <a:srgbClr val="006699"/>
                </a:solidFill>
                <a:latin typeface="+mj-lt"/>
              </a:rPr>
              <a:t>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a:t>
            </a:r>
            <a:r>
              <a:rPr lang="en-US" altLang="en-US" dirty="0"/>
              <a:t> 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a:t>
            </a:r>
            <a:r>
              <a:rPr lang="en-US" altLang="en-US" b="1" dirty="0">
                <a:solidFill>
                  <a:srgbClr val="3366FF"/>
                </a:solidFill>
              </a:rPr>
              <a:t> </a:t>
            </a:r>
            <a:r>
              <a:rPr lang="en-US" altLang="en-US" b="1" dirty="0">
                <a:solidFill>
                  <a:srgbClr val="006699"/>
                </a:solidFill>
                <a:latin typeface="+mj-lt"/>
              </a:rPr>
              <a:t>driven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a:t>What Operating Systems Do</a:t>
            </a:r>
          </a:p>
          <a:p>
            <a:r>
              <a:rPr lang="en-US" altLang="en-US"/>
              <a:t>Computer-System Organization</a:t>
            </a:r>
          </a:p>
          <a:p>
            <a:r>
              <a:rPr lang="en-US" altLang="en-US"/>
              <a:t>Computer-System Architecture</a:t>
            </a:r>
          </a:p>
          <a:p>
            <a:r>
              <a:rPr lang="en-US" altLang="en-US"/>
              <a:t>Operating-System Operations</a:t>
            </a:r>
          </a:p>
          <a:p>
            <a:r>
              <a:rPr lang="en-US" altLang="en-US"/>
              <a:t>Resource Management</a:t>
            </a:r>
          </a:p>
          <a:p>
            <a:r>
              <a:rPr lang="en-US" altLang="en-US"/>
              <a:t>Security and Protection</a:t>
            </a:r>
          </a:p>
          <a:p>
            <a:r>
              <a:rPr lang="en-US" altLang="en-US"/>
              <a:t>Virtualization</a:t>
            </a:r>
          </a:p>
          <a:p>
            <a:r>
              <a:rPr lang="en-US" altLang="en-US"/>
              <a:t>Distributed Systems</a:t>
            </a:r>
          </a:p>
          <a:p>
            <a:r>
              <a:rPr lang="en-US" altLang="en-US"/>
              <a:t>Kernel Data Structures</a:t>
            </a:r>
          </a:p>
          <a:p>
            <a:r>
              <a:rPr lang="en-US" altLang="en-US"/>
              <a:t>Computing Environments</a:t>
            </a:r>
          </a:p>
          <a:p>
            <a:r>
              <a:rPr lang="en-US" altLang="en-US"/>
              <a:t>Free/Libre and Open-Source Operating Systems</a:t>
            </a:r>
          </a:p>
          <a:p>
            <a:pPr>
              <a:buFont typeface="Monotype Sorts" pitchFamily="-84" charset="2"/>
              <a:buNone/>
            </a:pPr>
            <a:endParaRPr lang="en-US" altLang="en-US"/>
          </a:p>
          <a:p>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006699"/>
                </a:solidFill>
                <a:latin typeface="+mj-lt"/>
              </a:rPr>
              <a:t>System</a:t>
            </a:r>
            <a:r>
              <a:rPr lang="en-US" altLang="en-US" b="1" dirty="0">
                <a:solidFill>
                  <a:srgbClr val="3366FF"/>
                </a:solidFill>
              </a:rPr>
              <a:t> </a:t>
            </a:r>
            <a:r>
              <a:rPr lang="en-US" altLang="en-US" b="1" dirty="0">
                <a:solidFill>
                  <a:srgbClr val="006699"/>
                </a:solidFill>
                <a:latin typeface="+mj-lt"/>
              </a:rPr>
              <a:t>call</a:t>
            </a:r>
            <a:r>
              <a:rPr lang="en-US" altLang="en-US" b="1" dirty="0">
                <a:solidFill>
                  <a:srgbClr val="3366FF"/>
                </a:solidFill>
              </a:rPr>
              <a:t> </a:t>
            </a:r>
            <a:r>
              <a:rPr lang="en-US" altLang="en-US" dirty="0"/>
              <a:t>– request to the OS to allow user to wait for I/O completion</a:t>
            </a:r>
          </a:p>
          <a:p>
            <a:pPr lvl="1">
              <a:lnSpc>
                <a:spcPct val="90000"/>
              </a:lnSpc>
            </a:pPr>
            <a:r>
              <a:rPr lang="en-US" altLang="en-US" b="1" dirty="0">
                <a:solidFill>
                  <a:srgbClr val="006699"/>
                </a:solidFill>
                <a:latin typeface="+mj-lt"/>
              </a:rPr>
              <a:t>Device-status</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program</a:t>
            </a:r>
            <a:r>
              <a:rPr lang="en-US" altLang="en-US" dirty="0">
                <a:solidFill>
                  <a:srgbClr val="3366FF"/>
                </a:solidFill>
              </a:rPr>
              <a:t> </a:t>
            </a:r>
            <a:r>
              <a:rPr lang="en-US" altLang="en-US" dirty="0"/>
              <a:t>is loaded at power-up or reboot</a:t>
            </a:r>
          </a:p>
          <a:p>
            <a:r>
              <a:rPr lang="en-US" altLang="en-US" dirty="0"/>
              <a:t>Typically stored in ROM or EPROM, generally known as </a:t>
            </a:r>
            <a:r>
              <a:rPr lang="en-US" altLang="en-US" b="1" dirty="0">
                <a:solidFill>
                  <a:srgbClr val="006699"/>
                </a:solidFill>
                <a:latin typeface="+mj-lt"/>
              </a:rPr>
              <a:t>firmware</a:t>
            </a:r>
          </a:p>
          <a:p>
            <a:r>
              <a:rPr lang="en-US" altLang="en-US" dirty="0"/>
              <a:t>Initializes all aspects of system</a:t>
            </a:r>
          </a:p>
          <a:p>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Storage Structure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dirty="0"/>
              <a:t>Main memory – only large storage media that the CPU can access directly</a:t>
            </a:r>
          </a:p>
          <a:p>
            <a:pPr lvl="1"/>
            <a:r>
              <a:rPr lang="en-US" altLang="en-US" dirty="0"/>
              <a:t>Typically, </a:t>
            </a:r>
            <a:r>
              <a:rPr lang="en-US" altLang="en-US" b="1" dirty="0">
                <a:solidFill>
                  <a:srgbClr val="006699"/>
                </a:solidFill>
                <a:latin typeface="+mj-lt"/>
              </a:rPr>
              <a:t>volatile</a:t>
            </a:r>
          </a:p>
          <a:p>
            <a:pPr lvl="1"/>
            <a:r>
              <a:rPr lang="en-US" altLang="en-US" dirty="0"/>
              <a:t>Typically,</a:t>
            </a:r>
            <a:r>
              <a:rPr lang="en-US" altLang="en-US" b="1" dirty="0">
                <a:solidFill>
                  <a:srgbClr val="3366FF"/>
                </a:solidFill>
              </a:rPr>
              <a:t> </a:t>
            </a:r>
            <a:r>
              <a:rPr lang="en-US" altLang="en-US" b="1" dirty="0">
                <a:solidFill>
                  <a:srgbClr val="006699"/>
                </a:solidFill>
                <a:latin typeface="+mj-lt"/>
              </a:rPr>
              <a:t>random-access</a:t>
            </a:r>
            <a:r>
              <a:rPr lang="en-US" altLang="en-US" b="1" dirty="0">
                <a:solidFill>
                  <a:srgbClr val="3366FF"/>
                </a:solidFill>
              </a:rPr>
              <a:t> </a:t>
            </a:r>
            <a:r>
              <a:rPr lang="en-US" altLang="en-US" b="1" dirty="0">
                <a:solidFill>
                  <a:srgbClr val="006699"/>
                </a:solidFill>
                <a:latin typeface="+mj-lt"/>
              </a:rPr>
              <a:t>memory</a:t>
            </a:r>
            <a:r>
              <a:rPr lang="en-US" altLang="en-US" b="1" dirty="0">
                <a:solidFill>
                  <a:srgbClr val="3366FF"/>
                </a:solidFill>
              </a:rPr>
              <a:t> </a:t>
            </a:r>
            <a:r>
              <a:rPr lang="en-US" altLang="en-US" dirty="0"/>
              <a:t>in the form of </a:t>
            </a:r>
            <a:r>
              <a:rPr lang="en-US" altLang="en-US" b="1" dirty="0">
                <a:solidFill>
                  <a:srgbClr val="006699"/>
                </a:solidFill>
                <a:latin typeface="+mj-lt"/>
              </a:rPr>
              <a:t>Dynamic</a:t>
            </a:r>
            <a:r>
              <a:rPr lang="en-US" altLang="en-US" b="1" dirty="0">
                <a:solidFill>
                  <a:srgbClr val="3366FF"/>
                </a:solidFill>
              </a:rPr>
              <a:t> </a:t>
            </a:r>
            <a:r>
              <a:rPr lang="en-US" altLang="en-US" b="1" dirty="0">
                <a:solidFill>
                  <a:srgbClr val="006699"/>
                </a:solidFill>
                <a:latin typeface="+mj-lt"/>
              </a:rPr>
              <a:t>Random-access</a:t>
            </a:r>
            <a:r>
              <a:rPr lang="en-US" altLang="en-US" b="1" dirty="0">
                <a:solidFill>
                  <a:srgbClr val="3366FF"/>
                </a:solidFill>
              </a:rPr>
              <a:t> </a:t>
            </a:r>
            <a:r>
              <a:rPr lang="en-US" altLang="en-US" b="1" dirty="0">
                <a:solidFill>
                  <a:srgbClr val="006699"/>
                </a:solidFill>
                <a:latin typeface="+mj-lt"/>
              </a:rPr>
              <a:t>Memory</a:t>
            </a:r>
            <a:r>
              <a:rPr lang="en-US" altLang="en-US" b="1" dirty="0">
                <a:solidFill>
                  <a:srgbClr val="3366FF"/>
                </a:solidFill>
              </a:rPr>
              <a:t> </a:t>
            </a:r>
            <a:r>
              <a:rPr lang="en-US" altLang="en-US" dirty="0"/>
              <a:t>(</a:t>
            </a:r>
            <a:r>
              <a:rPr lang="en-US" altLang="en-US" b="1" dirty="0">
                <a:solidFill>
                  <a:srgbClr val="006699"/>
                </a:solidFill>
                <a:latin typeface="+mj-lt"/>
              </a:rPr>
              <a:t>DRAM</a:t>
            </a:r>
            <a:r>
              <a:rPr lang="en-US" altLang="en-US" dirty="0"/>
              <a:t>)</a:t>
            </a:r>
          </a:p>
          <a:p>
            <a:r>
              <a:rPr lang="en-US" altLang="en-US" dirty="0"/>
              <a:t>Secondary storage – extension of main </a:t>
            </a:r>
            <a:r>
              <a:rPr lang="en-US" altLang="en-US" b="1" dirty="0">
                <a:solidFill>
                  <a:srgbClr val="006699"/>
                </a:solidFill>
                <a:latin typeface="+mj-lt"/>
              </a:rPr>
              <a:t>memory</a:t>
            </a:r>
            <a:r>
              <a:rPr lang="en-US" altLang="en-US" dirty="0"/>
              <a:t> that provides large </a:t>
            </a:r>
            <a:r>
              <a:rPr lang="en-US" altLang="en-US" b="1" dirty="0">
                <a:solidFill>
                  <a:srgbClr val="006699"/>
                </a:solidFill>
                <a:latin typeface="+mj-lt"/>
              </a:rPr>
              <a:t>nonvolatile</a:t>
            </a:r>
            <a:r>
              <a:rPr lang="en-US" altLang="en-US" dirty="0">
                <a:solidFill>
                  <a:srgbClr val="0000FF"/>
                </a:solidFill>
              </a:rPr>
              <a:t> </a:t>
            </a:r>
            <a:r>
              <a:rPr lang="en-US" altLang="en-US" dirty="0"/>
              <a:t>storage capacity</a:t>
            </a:r>
          </a:p>
        </p:txBody>
      </p:sp>
    </p:spTree>
    <p:extLst>
      <p:ext uri="{BB962C8B-B14F-4D97-AF65-F5344CB8AC3E}">
        <p14:creationId xmlns:p14="http://schemas.microsoft.com/office/powerpoint/2010/main" val="1975106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a:t>
            </a:r>
            <a:r>
              <a:rPr lang="en-US" altLang="en-US" b="1" dirty="0">
                <a:solidFill>
                  <a:srgbClr val="3366FF"/>
                </a:solidFill>
              </a:rPr>
              <a:t> </a:t>
            </a:r>
            <a:r>
              <a:rPr lang="en-US" altLang="en-US" b="1" dirty="0">
                <a:solidFill>
                  <a:srgbClr val="006699"/>
                </a:solidFill>
                <a:latin typeface="+mj-lt"/>
              </a:rPr>
              <a:t>Disk</a:t>
            </a:r>
            <a:r>
              <a:rPr lang="en-US" altLang="en-US" b="1" dirty="0">
                <a:solidFill>
                  <a:srgbClr val="3366FF"/>
                </a:solidFill>
              </a:rPr>
              <a:t> </a:t>
            </a:r>
            <a:r>
              <a:rPr lang="en-US" altLang="en-US" b="1" dirty="0">
                <a:solidFill>
                  <a:srgbClr val="006699"/>
                </a:solidFill>
                <a:latin typeface="+mj-lt"/>
              </a:rPr>
              <a:t>Drives</a:t>
            </a:r>
            <a:r>
              <a:rPr lang="en-US" altLang="en-US" b="1" dirty="0">
                <a:solidFill>
                  <a:srgbClr val="3366FF"/>
                </a:solidFill>
              </a:rPr>
              <a:t> </a:t>
            </a:r>
            <a:r>
              <a:rPr lang="en-US" altLang="en-US" dirty="0"/>
              <a:t>(</a:t>
            </a:r>
            <a:r>
              <a:rPr lang="en-US" altLang="en-US" b="1" dirty="0">
                <a:solidFill>
                  <a:srgbClr val="006699"/>
                </a:solidFill>
                <a:latin typeface="+mj-lt"/>
              </a:rPr>
              <a:t>HDD</a:t>
            </a:r>
            <a:r>
              <a:rPr lang="en-US" altLang="en-US" dirty="0"/>
              <a:t>) – rigid metal or glass platters covered with magnetic recording material </a:t>
            </a:r>
          </a:p>
          <a:p>
            <a:pPr lvl="1"/>
            <a:r>
              <a:rPr lang="en-US" altLang="en-US" dirty="0"/>
              <a:t>Disk surface is logically divided into </a:t>
            </a:r>
            <a:r>
              <a:rPr lang="en-US" altLang="en-US" b="1" dirty="0">
                <a:solidFill>
                  <a:srgbClr val="006699"/>
                </a:solidFill>
                <a:latin typeface="+mj-lt"/>
              </a:rPr>
              <a:t>tracks</a:t>
            </a:r>
            <a:r>
              <a:rPr lang="en-US" altLang="en-US" dirty="0"/>
              <a:t>, which are subdivided into </a:t>
            </a:r>
            <a:r>
              <a:rPr lang="en-US" altLang="en-US" b="1" dirty="0">
                <a:solidFill>
                  <a:srgbClr val="006699"/>
                </a:solidFill>
                <a:latin typeface="+mj-lt"/>
              </a:rPr>
              <a:t>sectors</a:t>
            </a:r>
          </a:p>
          <a:p>
            <a:pPr lvl="1"/>
            <a:r>
              <a:rPr lang="en-US" altLang="en-US" dirty="0"/>
              <a:t>The </a:t>
            </a:r>
            <a:r>
              <a:rPr lang="en-US" altLang="en-US" b="1" dirty="0">
                <a:solidFill>
                  <a:srgbClr val="006699"/>
                </a:solidFill>
                <a:latin typeface="+mj-lt"/>
              </a:rPr>
              <a:t>disk</a:t>
            </a:r>
            <a:r>
              <a:rPr lang="en-US" altLang="en-US" b="1" dirty="0">
                <a:solidFill>
                  <a:srgbClr val="3366FF"/>
                </a:solidFill>
              </a:rPr>
              <a:t> </a:t>
            </a:r>
            <a:r>
              <a:rPr lang="en-US" altLang="en-US" b="1" dirty="0">
                <a:solidFill>
                  <a:srgbClr val="006699"/>
                </a:solidFill>
                <a:latin typeface="+mj-lt"/>
              </a:rPr>
              <a:t>controller</a:t>
            </a:r>
            <a:r>
              <a:rPr lang="en-US" altLang="en-US" b="1" dirty="0">
                <a:solidFill>
                  <a:srgbClr val="3366FF"/>
                </a:solidFill>
              </a:rPr>
              <a:t> </a:t>
            </a:r>
            <a:r>
              <a:rPr lang="en-US" altLang="en-US" dirty="0"/>
              <a:t>determines the logical interaction between the device and the computer </a:t>
            </a:r>
          </a:p>
          <a:p>
            <a:r>
              <a:rPr lang="en-US" altLang="en-US" b="1" dirty="0">
                <a:solidFill>
                  <a:srgbClr val="006699"/>
                </a:solidFill>
                <a:latin typeface="+mj-lt"/>
              </a:rPr>
              <a:t>Non-volatile</a:t>
            </a:r>
            <a:r>
              <a:rPr lang="en-US" altLang="en-US" b="1" dirty="0">
                <a:solidFill>
                  <a:srgbClr val="3366FF"/>
                </a:solidFill>
              </a:rPr>
              <a:t> </a:t>
            </a:r>
            <a:r>
              <a:rPr lang="en-US" altLang="en-US" b="1" dirty="0">
                <a:solidFill>
                  <a:srgbClr val="006699"/>
                </a:solidFill>
                <a:latin typeface="+mj-lt"/>
              </a:rPr>
              <a:t>memory</a:t>
            </a:r>
            <a:r>
              <a:rPr lang="en-US" altLang="en-US" dirty="0"/>
              <a:t> (</a:t>
            </a:r>
            <a:r>
              <a:rPr lang="en-US" altLang="en-US" b="1" dirty="0">
                <a:solidFill>
                  <a:srgbClr val="006699"/>
                </a:solidFill>
                <a:latin typeface="+mj-lt"/>
              </a:rPr>
              <a:t>NVM</a:t>
            </a:r>
            <a:r>
              <a:rPr lang="en-US" altLang="en-US" dirty="0"/>
              <a:t>)</a:t>
            </a:r>
            <a:r>
              <a:rPr lang="en-US" altLang="en-US" b="1" dirty="0">
                <a:solidFill>
                  <a:srgbClr val="3366FF"/>
                </a:solidFill>
              </a:rPr>
              <a:t> </a:t>
            </a:r>
            <a:r>
              <a:rPr lang="en-US" altLang="en-US" dirty="0"/>
              <a:t>devices– faster than hard disks, nonvolatile</a:t>
            </a:r>
          </a:p>
          <a:p>
            <a:pPr lvl="1"/>
            <a:r>
              <a:rPr lang="en-US" altLang="en-US" dirty="0"/>
              <a:t>Various technologies</a:t>
            </a:r>
          </a:p>
          <a:p>
            <a:pPr lvl="1"/>
            <a:r>
              <a:rPr lang="en-US" altLang="en-US" dirty="0"/>
              <a:t>Becoming more popular as capacity and performance increases, price drops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760413"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600" b="1" dirty="0">
                <a:solidFill>
                  <a:srgbClr val="006699"/>
                </a:solidFill>
                <a:latin typeface="+mj-lt"/>
              </a:rPr>
              <a:t>bit</a:t>
            </a:r>
            <a:r>
              <a:rPr kumimoji="1" lang="en-US" b="1" dirty="0">
                <a:solidFill>
                  <a:srgbClr val="006699"/>
                </a:solidFill>
                <a:latin typeface="+mj-lt"/>
              </a:rPr>
              <a:t> </a:t>
            </a:r>
            <a:r>
              <a:rPr lang="en-US" sz="1400" dirty="0"/>
              <a:t>.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600" b="1" dirty="0">
                <a:solidFill>
                  <a:srgbClr val="006699"/>
                </a:solidFill>
                <a:latin typeface="+mj-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600" b="1" dirty="0">
                <a:solidFill>
                  <a:srgbClr val="006699"/>
                </a:solidFill>
                <a:latin typeface="+mj-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a:t>
            </a:r>
            <a:r>
              <a:rPr lang="en-US" sz="1400" b="1" dirty="0"/>
              <a:t>er</a:t>
            </a:r>
            <a:r>
              <a:rPr lang="en-US" sz="1400" dirty="0"/>
              <a:t>ally</a:t>
            </a:r>
          </a:p>
          <a:p>
            <a:pPr>
              <a:defRPr/>
            </a:pPr>
            <a:r>
              <a:rPr lang="en-US" sz="1400" dirty="0"/>
              <a:t>measured and manipulated in bytes and collections of bytes. A </a:t>
            </a:r>
            <a:r>
              <a:rPr kumimoji="1" lang="en-US" sz="1600" b="1" dirty="0">
                <a:solidFill>
                  <a:srgbClr val="006699"/>
                </a:solidFill>
                <a:latin typeface="+mj-lt"/>
              </a:rPr>
              <a:t>kilobyte</a:t>
            </a:r>
            <a:r>
              <a:rPr lang="en-US" sz="1400" dirty="0"/>
              <a:t> , or</a:t>
            </a:r>
          </a:p>
          <a:p>
            <a:pPr>
              <a:defRPr/>
            </a:pPr>
            <a:r>
              <a:rPr lang="en-US" sz="1400" dirty="0"/>
              <a:t>KB , is 1,024 bytes; a </a:t>
            </a:r>
            <a:r>
              <a:rPr kumimoji="1" lang="en-US" sz="1600" b="1" dirty="0">
                <a:solidFill>
                  <a:srgbClr val="006699"/>
                </a:solidFill>
                <a:latin typeface="+mj-lt"/>
              </a:rPr>
              <a:t>megabyte</a:t>
            </a:r>
            <a:r>
              <a:rPr lang="en-US" sz="1400" dirty="0"/>
              <a:t> , or </a:t>
            </a:r>
            <a:r>
              <a:rPr kumimoji="1" lang="en-US" sz="1600" b="1" dirty="0">
                <a:solidFill>
                  <a:srgbClr val="006699"/>
                </a:solidFill>
                <a:latin typeface="+mj-lt"/>
              </a:rPr>
              <a:t>MB</a:t>
            </a:r>
            <a:r>
              <a:rPr lang="en-US" sz="1400" dirty="0"/>
              <a:t> , is 1,024</a:t>
            </a:r>
            <a:r>
              <a:rPr lang="en-US" sz="1400" baseline="30000" dirty="0"/>
              <a:t>2</a:t>
            </a:r>
            <a:r>
              <a:rPr lang="en-US" sz="1400" dirty="0"/>
              <a:t>  bytes; a </a:t>
            </a:r>
            <a:r>
              <a:rPr kumimoji="1" lang="en-US" sz="1600" b="1" dirty="0">
                <a:solidFill>
                  <a:srgbClr val="006699"/>
                </a:solidFill>
                <a:latin typeface="+mj-lt"/>
              </a:rPr>
              <a:t>gigabyte</a:t>
            </a:r>
            <a:r>
              <a:rPr lang="en-US" sz="1400" dirty="0"/>
              <a:t> , or GB , is</a:t>
            </a:r>
          </a:p>
          <a:p>
            <a:pPr>
              <a:defRPr/>
            </a:pPr>
            <a:r>
              <a:rPr lang="en-US" sz="1400" dirty="0"/>
              <a:t>1,024</a:t>
            </a:r>
            <a:r>
              <a:rPr lang="en-US" sz="1400" baseline="30000" dirty="0"/>
              <a:t>3</a:t>
            </a:r>
            <a:r>
              <a:rPr lang="en-US" sz="1400" dirty="0"/>
              <a:t>  bytes; a </a:t>
            </a:r>
            <a:r>
              <a:rPr kumimoji="1" lang="en-US" sz="1600" b="1" dirty="0">
                <a:solidFill>
                  <a:srgbClr val="006699"/>
                </a:solidFill>
                <a:latin typeface="+mj-lt"/>
              </a:rPr>
              <a:t>terabyte</a:t>
            </a:r>
            <a:r>
              <a:rPr lang="en-US" sz="1400" dirty="0"/>
              <a:t> , or </a:t>
            </a:r>
            <a:r>
              <a:rPr kumimoji="1" lang="en-US" sz="1600" b="1" dirty="0">
                <a:solidFill>
                  <a:srgbClr val="006699"/>
                </a:solidFill>
                <a:latin typeface="+mj-lt"/>
              </a:rPr>
              <a:t>TB</a:t>
            </a:r>
            <a:r>
              <a:rPr lang="en-US" sz="1400" dirty="0"/>
              <a:t> , is 1,024</a:t>
            </a:r>
            <a:r>
              <a:rPr lang="en-US" sz="1400" baseline="30000" dirty="0"/>
              <a:t>4</a:t>
            </a:r>
            <a:r>
              <a:rPr lang="en-US" sz="1400" dirty="0"/>
              <a:t>  bytes; and a </a:t>
            </a:r>
            <a:r>
              <a:rPr kumimoji="1" lang="en-US" sz="1600" b="1" dirty="0">
                <a:solidFill>
                  <a:srgbClr val="006699"/>
                </a:solidFill>
                <a:latin typeface="+mj-lt"/>
              </a:rPr>
              <a:t>petabyte</a:t>
            </a:r>
            <a:r>
              <a:rPr lang="en-US" sz="1400" dirty="0"/>
              <a:t> , or </a:t>
            </a:r>
            <a:r>
              <a:rPr kumimoji="1" lang="en-US" sz="1600" b="1" dirty="0">
                <a:solidFill>
                  <a:srgbClr val="006699"/>
                </a:solidFill>
                <a:latin typeface="+mj-lt"/>
              </a:rPr>
              <a:t>PB</a:t>
            </a:r>
            <a:r>
              <a:rPr lang="en-US" sz="1400" dirty="0"/>
              <a:t> ,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sz="1600" b="1" kern="1200" dirty="0">
                <a:solidFill>
                  <a:srgbClr val="006699"/>
                </a:solidFill>
                <a:latin typeface="+mj-lt"/>
                <a:cs typeface="+mn-cs"/>
              </a:rPr>
              <a:t>Caching</a:t>
            </a:r>
            <a:r>
              <a:rPr lang="en-US" altLang="en-US" dirty="0"/>
              <a:t> – copying information into faster storage system; main memory can be viewed as a cache for secondary storage</a:t>
            </a:r>
          </a:p>
          <a:p>
            <a:r>
              <a:rPr lang="en-US" altLang="en-US" sz="1600" b="1" kern="1200" dirty="0">
                <a:solidFill>
                  <a:srgbClr val="006699"/>
                </a:solidFill>
                <a:latin typeface="+mj-lt"/>
                <a:cs typeface="+mn-cs"/>
              </a:rPr>
              <a:t>Device</a:t>
            </a:r>
            <a:r>
              <a:rPr lang="en-US" altLang="en-US" b="1" dirty="0">
                <a:solidFill>
                  <a:srgbClr val="3366FF"/>
                </a:solidFill>
              </a:rPr>
              <a:t> </a:t>
            </a:r>
            <a:r>
              <a:rPr lang="en-US" altLang="en-US" sz="1600" b="1" kern="1200" dirty="0">
                <a:solidFill>
                  <a:srgbClr val="006699"/>
                </a:solidFill>
                <a:latin typeface="+mj-lt"/>
                <a:cs typeface="+mn-cs"/>
              </a:rPr>
              <a:t>Driver</a:t>
            </a:r>
            <a:r>
              <a:rPr lang="en-US" altLang="en-US" b="1" dirty="0">
                <a:solidFill>
                  <a:srgbClr val="3366FF"/>
                </a:solidFill>
              </a:rPr>
              <a:t> </a:t>
            </a:r>
            <a:r>
              <a:rPr lang="en-US" altLang="en-US" dirty="0"/>
              <a:t>for each device controller to manage I/O</a:t>
            </a:r>
          </a:p>
          <a:p>
            <a:pPr lvl="1"/>
            <a:r>
              <a:rPr lang="en-US" altLang="en-US" dirty="0"/>
              <a:t>Provides uniform interface between controller and kernel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9"/>
            <a:ext cx="7372350" cy="4506912"/>
          </a:xfrm>
        </p:spPr>
        <p:txBody>
          <a:bodyPr/>
          <a:lstStyle/>
          <a:p>
            <a:r>
              <a:rPr lang="en-US" altLang="en-US" dirty="0"/>
              <a:t>Describe the general organization of a computer system and the role of interrupts</a:t>
            </a:r>
          </a:p>
          <a:p>
            <a:r>
              <a:rPr lang="en-US" altLang="en-US" dirty="0"/>
              <a:t>Describe the components in a modern, multiprocessor computer system</a:t>
            </a:r>
          </a:p>
          <a:p>
            <a:r>
              <a:rPr lang="en-US" altLang="en-US" dirty="0"/>
              <a:t>Illustrate the transition from user mode to kernel mode</a:t>
            </a:r>
          </a:p>
          <a:p>
            <a:r>
              <a:rPr lang="en-US" altLang="en-US" dirty="0"/>
              <a:t>Discuss how operating systems are used in various computing environments</a:t>
            </a:r>
          </a:p>
          <a:p>
            <a:r>
              <a:rPr lang="en-US" altLang="en-US" dirty="0"/>
              <a:t>Provide examples of free and open-source operating systems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kern="1200" dirty="0">
                <a:solidFill>
                  <a:srgbClr val="006699"/>
                </a:solidFill>
                <a:latin typeface="+mj-lt"/>
                <a:cs typeface="+mn-cs"/>
              </a:rPr>
              <a:t>system</a:t>
            </a:r>
            <a:r>
              <a:rPr lang="en-US" altLang="en-US" b="1" dirty="0">
                <a:solidFill>
                  <a:srgbClr val="3366FF"/>
                </a:solidFill>
              </a:rPr>
              <a:t> </a:t>
            </a:r>
            <a:r>
              <a:rPr lang="en-US" altLang="en-US" b="1" kern="1200" dirty="0">
                <a:solidFill>
                  <a:srgbClr val="006699"/>
                </a:solidFill>
                <a:latin typeface="+mj-lt"/>
                <a:cs typeface="+mn-cs"/>
              </a:rPr>
              <a:t>daemons</a:t>
            </a:r>
            <a:r>
              <a:rPr lang="en-US" altLang="en-US" b="1" dirty="0">
                <a:solidFill>
                  <a:srgbClr val="3366FF"/>
                </a:solidFill>
              </a:rPr>
              <a:t>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kern="1200" dirty="0">
                <a:solidFill>
                  <a:srgbClr val="006699"/>
                </a:solidFill>
                <a:latin typeface="+mj-lt"/>
                <a:cs typeface="+mn-cs"/>
              </a:rPr>
              <a:t>interrupt</a:t>
            </a:r>
            <a:r>
              <a:rPr lang="en-US" altLang="en-US" b="1" dirty="0">
                <a:solidFill>
                  <a:srgbClr val="3366FF"/>
                </a:solidFill>
              </a:rPr>
              <a:t> </a:t>
            </a:r>
            <a:r>
              <a:rPr lang="en-US" altLang="en-US" b="1" kern="1200" dirty="0">
                <a:solidFill>
                  <a:srgbClr val="006699"/>
                </a:solidFill>
                <a:latin typeface="+mj-lt"/>
                <a:cs typeface="+mn-cs"/>
              </a:rPr>
              <a:t>driven</a:t>
            </a:r>
            <a:r>
              <a:rPr lang="en-US" altLang="en-US" b="1" dirty="0">
                <a:solidFill>
                  <a:srgbClr val="3366FF"/>
                </a:solidFill>
              </a:rPr>
              <a:t>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kern="1200" dirty="0">
                <a:solidFill>
                  <a:srgbClr val="006699"/>
                </a:solidFill>
                <a:latin typeface="+mj-lt"/>
                <a:cs typeface="+mn-cs"/>
              </a:rPr>
              <a:t>exception</a:t>
            </a:r>
            <a:r>
              <a:rPr lang="en-US" altLang="en-US" b="1" dirty="0">
                <a:solidFill>
                  <a:srgbClr val="3366FF"/>
                </a:solidFill>
              </a:rPr>
              <a:t> </a:t>
            </a:r>
            <a:r>
              <a:rPr lang="en-US" altLang="en-US" dirty="0"/>
              <a:t>or </a:t>
            </a:r>
            <a:r>
              <a:rPr lang="en-US" altLang="en-US" b="1" kern="1200" dirty="0">
                <a:solidFill>
                  <a:srgbClr val="006699"/>
                </a:solidFill>
                <a:latin typeface="+mj-lt"/>
                <a:cs typeface="+mn-cs"/>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kern="1200" dirty="0">
                <a:solidFill>
                  <a:srgbClr val="006699"/>
                </a:solidFill>
                <a:latin typeface="+mj-lt"/>
                <a:cs typeface="+mn-cs"/>
              </a:rPr>
              <a:t>system</a:t>
            </a:r>
            <a:r>
              <a:rPr lang="en-US" altLang="en-US" b="1" dirty="0">
                <a:solidFill>
                  <a:srgbClr val="3366FF"/>
                </a:solidFill>
              </a:rPr>
              <a:t> </a:t>
            </a:r>
            <a:r>
              <a:rPr lang="en-US" altLang="en-US" b="1" kern="1200" dirty="0">
                <a:solidFill>
                  <a:srgbClr val="006699"/>
                </a:solidFill>
                <a:latin typeface="+mj-lt"/>
                <a:cs typeface="+mn-cs"/>
              </a:rPr>
              <a:t>call</a:t>
            </a:r>
          </a:p>
          <a:p>
            <a:pPr lvl="2">
              <a:lnSpc>
                <a:spcPct val="90000"/>
              </a:lnSpc>
            </a:pPr>
            <a:r>
              <a:rPr lang="en-US" altLang="en-US" dirty="0"/>
              <a:t>Other process problems include infinite loop, processes modifying each other or the operating system</a:t>
            </a:r>
          </a:p>
          <a:p>
            <a:pPr lvl="1">
              <a:lnSpc>
                <a:spcPct val="90000"/>
              </a:lnSpc>
            </a:pPr>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1600" dirty="0"/>
              <a:t>Single user cannot always keep CPU and I/O devices busy </a:t>
            </a:r>
          </a:p>
          <a:p>
            <a:pPr>
              <a:lnSpc>
                <a:spcPct val="90000"/>
              </a:lnSpc>
            </a:pPr>
            <a:r>
              <a:rPr lang="en-US" altLang="en-US" sz="1600" dirty="0"/>
              <a:t>Multiprogramming organizes jobs (code and data) so CPU always has one to execute</a:t>
            </a:r>
          </a:p>
          <a:p>
            <a:pPr>
              <a:lnSpc>
                <a:spcPct val="90000"/>
              </a:lnSpc>
            </a:pPr>
            <a:r>
              <a:rPr lang="en-US" altLang="en-US" sz="1600" dirty="0"/>
              <a:t>A subset of total jobs in system is kept in memory</a:t>
            </a:r>
          </a:p>
          <a:p>
            <a:pPr>
              <a:lnSpc>
                <a:spcPct val="90000"/>
              </a:lnSpc>
            </a:pPr>
            <a:r>
              <a:rPr lang="en-US" altLang="en-US" sz="1600" dirty="0"/>
              <a:t>One job selected and run via </a:t>
            </a:r>
            <a:r>
              <a:rPr lang="en-US" altLang="en-US" b="1" kern="1200" dirty="0">
                <a:solidFill>
                  <a:srgbClr val="006699"/>
                </a:solidFill>
                <a:latin typeface="+mj-lt"/>
                <a:cs typeface="+mn-cs"/>
              </a:rPr>
              <a:t>job</a:t>
            </a:r>
            <a:r>
              <a:rPr lang="en-US" altLang="en-US" b="1" dirty="0">
                <a:solidFill>
                  <a:srgbClr val="3366FF"/>
                </a:solidFill>
              </a:rPr>
              <a:t> </a:t>
            </a:r>
            <a:r>
              <a:rPr lang="en-US" altLang="en-US" b="1" kern="1200" dirty="0">
                <a:solidFill>
                  <a:srgbClr val="006699"/>
                </a:solidFill>
                <a:latin typeface="+mj-lt"/>
                <a:cs typeface="+mn-cs"/>
              </a:rPr>
              <a:t>scheduling</a:t>
            </a:r>
          </a:p>
          <a:p>
            <a:pPr>
              <a:lnSpc>
                <a:spcPct val="90000"/>
              </a:lnSpc>
            </a:pPr>
            <a:r>
              <a:rPr lang="en-US" altLang="en-US" sz="1600" dirty="0"/>
              <a:t>When job has to wait (for I/O for example), OS switches to another job</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6"/>
            <a:ext cx="7342222" cy="5073406"/>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dirty="0"/>
              <a:t>A logical extension of Batch systems– the CPU switches jobs so frequently that users can interact with each job while it is running, creating </a:t>
            </a:r>
            <a:r>
              <a:rPr lang="en-US" altLang="en-US" b="1" kern="1200" dirty="0">
                <a:solidFill>
                  <a:srgbClr val="006699"/>
                </a:solidFill>
                <a:latin typeface="+mj-lt"/>
                <a:cs typeface="+mn-cs"/>
              </a:rPr>
              <a:t>interactive</a:t>
            </a:r>
            <a:r>
              <a:rPr lang="en-US" altLang="en-US" dirty="0"/>
              <a:t> computing</a:t>
            </a:r>
          </a:p>
          <a:p>
            <a:pPr lvl="1">
              <a:lnSpc>
                <a:spcPct val="90000"/>
              </a:lnSpc>
            </a:pPr>
            <a:r>
              <a:rPr lang="en-US" altLang="en-US" b="1" kern="1200" dirty="0">
                <a:solidFill>
                  <a:srgbClr val="006699"/>
                </a:solidFill>
                <a:latin typeface="+mj-lt"/>
                <a:cs typeface="+mn-cs"/>
              </a:rPr>
              <a:t>Response</a:t>
            </a:r>
            <a:r>
              <a:rPr lang="en-US" altLang="en-US" b="1" dirty="0">
                <a:solidFill>
                  <a:srgbClr val="3366FF"/>
                </a:solidFill>
              </a:rPr>
              <a:t> </a:t>
            </a:r>
            <a:r>
              <a:rPr lang="en-US" altLang="en-US" b="1" kern="1200" dirty="0">
                <a:solidFill>
                  <a:srgbClr val="006699"/>
                </a:solidFill>
                <a:latin typeface="+mj-lt"/>
                <a:cs typeface="+mn-cs"/>
              </a:rPr>
              <a:t>time</a:t>
            </a:r>
            <a:r>
              <a:rPr lang="en-US" altLang="en-US" b="1" dirty="0">
                <a:solidFill>
                  <a:srgbClr val="3366FF"/>
                </a:solidFill>
              </a:rPr>
              <a:t> </a:t>
            </a:r>
            <a:r>
              <a:rPr lang="en-US" altLang="en-US" dirty="0"/>
              <a:t>should be &lt; 1 second</a:t>
            </a:r>
          </a:p>
          <a:p>
            <a:pPr lvl="1">
              <a:lnSpc>
                <a:spcPct val="90000"/>
              </a:lnSpc>
            </a:pPr>
            <a:r>
              <a:rPr lang="en-US" altLang="en-US" dirty="0"/>
              <a:t>Each user has at least one program executing in memory, which is called </a:t>
            </a:r>
            <a:r>
              <a:rPr lang="en-US" altLang="en-US" b="1" kern="1200" dirty="0">
                <a:solidFill>
                  <a:srgbClr val="006699"/>
                </a:solidFill>
                <a:latin typeface="+mj-lt"/>
                <a:cs typeface="+mn-cs"/>
                <a:sym typeface="Wingdings 3" panose="05040102010807070707" pitchFamily="18" charset="2"/>
              </a:rPr>
              <a:t>process</a:t>
            </a:r>
          </a:p>
          <a:p>
            <a:pPr lvl="1">
              <a:lnSpc>
                <a:spcPct val="90000"/>
              </a:lnSpc>
            </a:pPr>
            <a:r>
              <a:rPr lang="en-US" altLang="en-US" dirty="0">
                <a:sym typeface="Wingdings 3" panose="05040102010807070707" pitchFamily="18" charset="2"/>
              </a:rPr>
              <a:t>If several jobs ready to run at the same time  </a:t>
            </a:r>
            <a:r>
              <a:rPr lang="en-US" altLang="en-US" b="1" kern="1200" dirty="0">
                <a:solidFill>
                  <a:srgbClr val="006699"/>
                </a:solidFill>
                <a:latin typeface="+mj-lt"/>
                <a:cs typeface="+mn-cs"/>
                <a:sym typeface="Wingdings 3" panose="05040102010807070707" pitchFamily="18" charset="2"/>
              </a:rPr>
              <a:t>CPU</a:t>
            </a:r>
            <a:r>
              <a:rPr lang="en-US" altLang="en-US" b="1" dirty="0">
                <a:solidFill>
                  <a:srgbClr val="3366FF"/>
                </a:solidFill>
                <a:sym typeface="Wingdings 3" panose="05040102010807070707" pitchFamily="18" charset="2"/>
              </a:rPr>
              <a:t> </a:t>
            </a:r>
            <a:r>
              <a:rPr lang="en-US" altLang="en-US" b="1" kern="1200" dirty="0">
                <a:solidFill>
                  <a:srgbClr val="006699"/>
                </a:solidFill>
                <a:latin typeface="+mj-lt"/>
                <a:cs typeface="+mn-cs"/>
                <a:sym typeface="Wingdings 3" panose="05040102010807070707" pitchFamily="18" charset="2"/>
              </a:rPr>
              <a:t>scheduling</a:t>
            </a:r>
          </a:p>
          <a:p>
            <a:pPr lvl="1">
              <a:lnSpc>
                <a:spcPct val="90000"/>
              </a:lnSpc>
            </a:pPr>
            <a:r>
              <a:rPr lang="en-US" altLang="en-US" dirty="0">
                <a:sym typeface="Wingdings 3" panose="05040102010807070707" pitchFamily="18" charset="2"/>
              </a:rPr>
              <a:t>If processes don</a:t>
            </a:r>
            <a:r>
              <a:rPr lang="ja-JP" altLang="en-US" dirty="0">
                <a:sym typeface="Wingdings 3" panose="05040102010807070707" pitchFamily="18" charset="2"/>
              </a:rPr>
              <a:t>’</a:t>
            </a:r>
            <a:r>
              <a:rPr lang="en-US" altLang="ja-JP" dirty="0">
                <a:sym typeface="Wingdings 3" panose="05040102010807070707" pitchFamily="18" charset="2"/>
              </a:rPr>
              <a:t>t fit in memory, </a:t>
            </a:r>
            <a:r>
              <a:rPr lang="en-US" altLang="ja-JP" b="1" kern="1200" dirty="0">
                <a:solidFill>
                  <a:srgbClr val="006699"/>
                </a:solidFill>
                <a:latin typeface="+mj-lt"/>
                <a:cs typeface="+mn-cs"/>
                <a:sym typeface="Wingdings 3" panose="05040102010807070707" pitchFamily="18" charset="2"/>
              </a:rPr>
              <a:t>swapping</a:t>
            </a:r>
            <a:r>
              <a:rPr lang="en-US" altLang="ja-JP" dirty="0">
                <a:sym typeface="Wingdings 3" panose="05040102010807070707" pitchFamily="18" charset="2"/>
              </a:rPr>
              <a:t> moves them in and out to run</a:t>
            </a:r>
          </a:p>
          <a:p>
            <a:pPr lvl="1">
              <a:lnSpc>
                <a:spcPct val="90000"/>
              </a:lnSpc>
            </a:pPr>
            <a:r>
              <a:rPr lang="en-US" altLang="en-US" b="1" kern="1200" dirty="0">
                <a:solidFill>
                  <a:srgbClr val="006699"/>
                </a:solidFill>
                <a:latin typeface="+mj-lt"/>
                <a:cs typeface="+mn-cs"/>
                <a:sym typeface="Wingdings 3" panose="05040102010807070707" pitchFamily="18" charset="2"/>
              </a:rPr>
              <a:t>Virtual</a:t>
            </a:r>
            <a:r>
              <a:rPr lang="en-US" altLang="en-US" b="1" dirty="0">
                <a:solidFill>
                  <a:srgbClr val="3366FF"/>
                </a:solidFill>
                <a:sym typeface="Wingdings 3" panose="05040102010807070707" pitchFamily="18" charset="2"/>
              </a:rPr>
              <a:t> </a:t>
            </a:r>
            <a:r>
              <a:rPr lang="en-US" altLang="en-US" b="1" kern="1200" dirty="0">
                <a:solidFill>
                  <a:srgbClr val="006699"/>
                </a:solidFill>
                <a:latin typeface="+mj-lt"/>
                <a:cs typeface="+mn-cs"/>
                <a:sym typeface="Wingdings 3" panose="05040102010807070707" pitchFamily="18" charset="2"/>
              </a:rPr>
              <a:t>memory</a:t>
            </a:r>
            <a:r>
              <a:rPr lang="en-US" altLang="en-US" b="1" dirty="0">
                <a:solidFill>
                  <a:srgbClr val="3366FF"/>
                </a:solidFill>
                <a:sym typeface="Wingdings 3" panose="05040102010807070707" pitchFamily="18" charset="2"/>
              </a:rPr>
              <a:t> </a:t>
            </a:r>
            <a:r>
              <a:rPr lang="en-US" altLang="en-US"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52919" y="165368"/>
            <a:ext cx="8229600" cy="570419"/>
          </a:xfrm>
        </p:spPr>
        <p:txBody>
          <a:bodyPr/>
          <a:lstStyle/>
          <a:p>
            <a:pPr eaLnBrk="1" hangingPunct="1"/>
            <a:r>
              <a:rPr lang="en-US" altLang="en-US" sz="2800" dirty="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1" y="1233488"/>
            <a:ext cx="7011168" cy="4624701"/>
          </a:xfrm>
        </p:spPr>
        <p:txBody>
          <a:bodyPr/>
          <a:lstStyle/>
          <a:p>
            <a:pPr>
              <a:lnSpc>
                <a:spcPct val="90000"/>
              </a:lnSpc>
            </a:pPr>
            <a:r>
              <a:rPr lang="en-US" altLang="en-US" b="1" kern="1200" dirty="0">
                <a:solidFill>
                  <a:srgbClr val="006699"/>
                </a:solidFill>
                <a:latin typeface="+mj-lt"/>
                <a:cs typeface="+mn-cs"/>
              </a:rPr>
              <a:t>Dual-mode</a:t>
            </a:r>
            <a:r>
              <a:rPr lang="en-US" altLang="en-US" b="1" dirty="0">
                <a:solidFill>
                  <a:srgbClr val="3366FF"/>
                </a:solidFill>
              </a:rPr>
              <a:t> </a:t>
            </a:r>
            <a:r>
              <a:rPr lang="en-US" altLang="en-US" dirty="0"/>
              <a:t>operation allows OS to protect itself and other system components</a:t>
            </a:r>
          </a:p>
          <a:p>
            <a:pPr lvl="1">
              <a:lnSpc>
                <a:spcPct val="90000"/>
              </a:lnSpc>
            </a:pPr>
            <a:r>
              <a:rPr lang="en-US" altLang="en-US" b="1" kern="1200" dirty="0">
                <a:solidFill>
                  <a:srgbClr val="006699"/>
                </a:solidFill>
                <a:latin typeface="+mj-lt"/>
                <a:cs typeface="+mn-cs"/>
              </a:rPr>
              <a:t>User</a:t>
            </a:r>
            <a:r>
              <a:rPr lang="en-US" altLang="en-US" b="1" dirty="0">
                <a:solidFill>
                  <a:srgbClr val="3366FF"/>
                </a:solidFill>
              </a:rPr>
              <a:t> </a:t>
            </a:r>
            <a:r>
              <a:rPr lang="en-US" altLang="en-US" b="1" kern="1200" dirty="0">
                <a:solidFill>
                  <a:srgbClr val="006699"/>
                </a:solidFill>
                <a:latin typeface="+mj-lt"/>
                <a:cs typeface="+mn-cs"/>
              </a:rPr>
              <a:t>mode</a:t>
            </a:r>
            <a:r>
              <a:rPr lang="en-US" altLang="en-US" b="1" dirty="0">
                <a:solidFill>
                  <a:srgbClr val="3366FF"/>
                </a:solidFill>
              </a:rPr>
              <a:t> </a:t>
            </a:r>
            <a:r>
              <a:rPr lang="en-US" altLang="en-US" dirty="0"/>
              <a:t>and </a:t>
            </a:r>
            <a:r>
              <a:rPr lang="en-US" altLang="en-US" b="1" kern="1200" dirty="0">
                <a:solidFill>
                  <a:srgbClr val="006699"/>
                </a:solidFill>
                <a:latin typeface="+mj-lt"/>
                <a:cs typeface="+mn-cs"/>
              </a:rPr>
              <a:t>kernel</a:t>
            </a:r>
            <a:r>
              <a:rPr lang="en-US" altLang="en-US" b="1" dirty="0">
                <a:solidFill>
                  <a:srgbClr val="3366FF"/>
                </a:solidFill>
              </a:rPr>
              <a:t> </a:t>
            </a:r>
            <a:r>
              <a:rPr lang="en-US" altLang="en-US" b="1" kern="1200" dirty="0">
                <a:solidFill>
                  <a:srgbClr val="006699"/>
                </a:solidFill>
                <a:latin typeface="+mj-lt"/>
                <a:cs typeface="+mn-cs"/>
              </a:rPr>
              <a:t>mode</a:t>
            </a:r>
            <a:r>
              <a:rPr lang="en-US" altLang="en-US" b="1" dirty="0">
                <a:solidFill>
                  <a:srgbClr val="3366FF"/>
                </a:solidFill>
              </a:rPr>
              <a:t> </a:t>
            </a:r>
          </a:p>
          <a:p>
            <a:pPr>
              <a:lnSpc>
                <a:spcPct val="90000"/>
              </a:lnSpc>
            </a:pPr>
            <a:r>
              <a:rPr lang="en-US" altLang="en-US" b="1" kern="1200" dirty="0">
                <a:solidFill>
                  <a:srgbClr val="006699"/>
                </a:solidFill>
                <a:latin typeface="+mj-lt"/>
                <a:cs typeface="+mn-cs"/>
              </a:rPr>
              <a:t>Mode</a:t>
            </a:r>
            <a:r>
              <a:rPr lang="en-US" altLang="en-US" b="1" dirty="0">
                <a:solidFill>
                  <a:srgbClr val="3366FF"/>
                </a:solidFill>
              </a:rPr>
              <a:t> </a:t>
            </a:r>
            <a:r>
              <a:rPr lang="en-US" altLang="en-US" b="1" kern="1200" dirty="0">
                <a:solidFill>
                  <a:srgbClr val="006699"/>
                </a:solidFill>
                <a:latin typeface="+mj-lt"/>
                <a:cs typeface="+mn-cs"/>
              </a:rPr>
              <a:t>bit</a:t>
            </a:r>
            <a:r>
              <a:rPr lang="en-US" altLang="en-US" b="1" dirty="0">
                <a:solidFill>
                  <a:srgbClr val="3366FF"/>
                </a:solidFill>
              </a:rPr>
              <a: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panose="05000000000000000000" pitchFamily="2" charset="2"/>
              </a:rPr>
              <a:t> mode bit is “user”</a:t>
            </a:r>
          </a:p>
          <a:p>
            <a:pPr lvl="1">
              <a:lnSpc>
                <a:spcPct val="90000"/>
              </a:lnSpc>
            </a:pPr>
            <a:r>
              <a:rPr lang="en-US" altLang="en-US" dirty="0"/>
              <a:t>When kernel code is executing  </a:t>
            </a:r>
            <a:r>
              <a:rPr lang="en-US" altLang="en-US" dirty="0">
                <a:sym typeface="Wingdings" panose="05000000000000000000" pitchFamily="2" charset="2"/>
              </a:rPr>
              <a:t> mode bit is “kernel”</a:t>
            </a:r>
          </a:p>
          <a:p>
            <a:pPr>
              <a:lnSpc>
                <a:spcPct val="90000"/>
              </a:lnSpc>
            </a:pPr>
            <a:r>
              <a:rPr lang="en-US" altLang="en-US" dirty="0">
                <a:sym typeface="Wingdings" panose="05000000000000000000" pitchFamily="2" charset="2"/>
              </a:rPr>
              <a:t>How do we guarantee that user does not explicitly set the mode bit to “kernel”?</a:t>
            </a:r>
          </a:p>
          <a:p>
            <a:pPr lvl="1">
              <a:lnSpc>
                <a:spcPct val="90000"/>
              </a:lnSpc>
            </a:pPr>
            <a:r>
              <a:rPr lang="en-US" altLang="en-US" dirty="0"/>
              <a:t>System call changes mode to kernel, return from call resets it to user</a:t>
            </a:r>
          </a:p>
          <a:p>
            <a:pPr>
              <a:lnSpc>
                <a:spcPct val="90000"/>
              </a:lnSpc>
            </a:pPr>
            <a:r>
              <a:rPr lang="en-US" altLang="en-US" dirty="0"/>
              <a:t>Some instructions designated as </a:t>
            </a:r>
            <a:r>
              <a:rPr lang="en-US" altLang="en-US" b="1" kern="1200" dirty="0">
                <a:solidFill>
                  <a:srgbClr val="006699"/>
                </a:solidFill>
                <a:latin typeface="+mj-lt"/>
                <a:cs typeface="+mn-cs"/>
              </a:rPr>
              <a:t>privileged</a:t>
            </a:r>
            <a:r>
              <a:rPr lang="en-US" altLang="en-US"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84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149595"/>
            <a:ext cx="7439025" cy="576262"/>
          </a:xfrm>
        </p:spPr>
        <p:txBody>
          <a:bodyPr/>
          <a:lstStyle/>
          <a:p>
            <a:pPr eaLnBrk="1" hangingPunct="1"/>
            <a:r>
              <a:rPr lang="en-US" altLang="en-US" dirty="0"/>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kern="1200" dirty="0">
                <a:solidFill>
                  <a:srgbClr val="006699"/>
                </a:solidFill>
                <a:latin typeface="+mj-lt"/>
                <a:cs typeface="+mn-cs"/>
              </a:rPr>
              <a:t>program</a:t>
            </a:r>
            <a:r>
              <a:rPr lang="en-US" altLang="en-US" b="1" dirty="0">
                <a:solidFill>
                  <a:srgbClr val="3366FF"/>
                </a:solidFill>
              </a:rPr>
              <a:t> </a:t>
            </a:r>
            <a:r>
              <a:rPr lang="en-US" altLang="en-US" b="1" kern="1200" dirty="0">
                <a:solidFill>
                  <a:srgbClr val="006699"/>
                </a:solidFill>
                <a:latin typeface="+mj-lt"/>
                <a:cs typeface="+mn-cs"/>
              </a:rPr>
              <a:t>counter</a:t>
            </a:r>
            <a:r>
              <a:rPr lang="en-US" altLang="en-US" sz="2000" b="1" dirty="0">
                <a:solidFill>
                  <a:srgbClr val="3366FF"/>
                </a:solidFill>
              </a:rPr>
              <a:t>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1251856" y="123144"/>
            <a:ext cx="8015288" cy="617537"/>
          </a:xfrm>
        </p:spPr>
        <p:txBody>
          <a:bodyPr/>
          <a:lstStyle/>
          <a:p>
            <a:pPr eaLnBrk="1" hangingPunct="1"/>
            <a:r>
              <a:rPr lang="en-US" altLang="en-US" sz="2600" dirty="0"/>
              <a:t>What Does the Term Operating System Mean?</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dirty="0"/>
              <a:t>An operating system is “fill in the blanks”</a:t>
            </a:r>
          </a:p>
          <a:p>
            <a:r>
              <a:rPr lang="en-US" altLang="en-US" dirty="0"/>
              <a:t>What about:</a:t>
            </a:r>
          </a:p>
          <a:p>
            <a:pPr lvl="1"/>
            <a:r>
              <a:rPr lang="en-US" altLang="en-US" dirty="0"/>
              <a:t>Program</a:t>
            </a:r>
          </a:p>
          <a:p>
            <a:pPr lvl="1"/>
            <a:r>
              <a:rPr lang="en-US" altLang="en-US" dirty="0"/>
              <a:t>Hardware</a:t>
            </a:r>
          </a:p>
          <a:p>
            <a:pPr lvl="1"/>
            <a:r>
              <a:rPr lang="en-US" altLang="en-US" dirty="0"/>
              <a:t>Compiler</a:t>
            </a:r>
          </a:p>
          <a:p>
            <a:pPr lvl="1"/>
            <a:r>
              <a:rPr lang="en-US" altLang="en-US" dirty="0"/>
              <a:t>Etc.</a:t>
            </a:r>
          </a:p>
        </p:txBody>
      </p:sp>
    </p:spTree>
    <p:extLst>
      <p:ext uri="{BB962C8B-B14F-4D97-AF65-F5344CB8AC3E}">
        <p14:creationId xmlns:p14="http://schemas.microsoft.com/office/powerpoint/2010/main" val="132303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a:t>Abstracts physical properties to logical storage unit  - </a:t>
            </a:r>
            <a:r>
              <a:rPr lang="en-US" altLang="en-US" b="1" kern="1200" dirty="0">
                <a:solidFill>
                  <a:srgbClr val="006699"/>
                </a:solidFill>
                <a:latin typeface="+mj-lt"/>
                <a:cs typeface="+mn-cs"/>
              </a:rPr>
              <a:t>file</a:t>
            </a:r>
          </a:p>
          <a:p>
            <a:pPr lvl="1">
              <a:lnSpc>
                <a:spcPct val="90000"/>
              </a:lnSpc>
            </a:pPr>
            <a:r>
              <a:rPr lang="en-US" altLang="en-US"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a:t>
            </a:r>
            <a:r>
              <a:rPr lang="en-US" altLang="en-US" b="1" kern="1200" dirty="0">
                <a:solidFill>
                  <a:srgbClr val="006699"/>
                </a:solidFill>
                <a:latin typeface="+mj-lt"/>
                <a:cs typeface="+mn-cs"/>
              </a:rPr>
              <a:t>,</a:t>
            </a:r>
            <a:r>
              <a:rPr lang="en-US" altLang="en-US" dirty="0"/>
              <a:t>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4" name="Graphic 3">
            <a:extLst>
              <a:ext uri="{FF2B5EF4-FFF2-40B4-BE49-F238E27FC236}">
                <a16:creationId xmlns:a16="http://schemas.microsoft.com/office/drawing/2014/main" id="{601059D1-767D-433B-9423-93A10881BD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559" y="1233488"/>
            <a:ext cx="7572759" cy="3167690"/>
          </a:xfrm>
          <a:prstGeom prst="rect">
            <a:avLst/>
          </a:prstGeom>
        </p:spPr>
      </p:pic>
    </p:spTree>
    <p:extLst>
      <p:ext uri="{BB962C8B-B14F-4D97-AF65-F5344CB8AC3E}">
        <p14:creationId xmlns:p14="http://schemas.microsoft.com/office/powerpoint/2010/main" val="2245850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br>
              <a:rPr lang="en-US" altLang="en-US" dirty="0"/>
            </a:br>
            <a:br>
              <a:rPr lang="en-US" altLang="en-US" dirty="0"/>
            </a:br>
            <a:br>
              <a:rPr lang="en-US" altLang="en-US" dirty="0"/>
            </a:br>
            <a:endParaRPr lang="en-US" altLang="en-US" dirty="0"/>
          </a:p>
          <a:p>
            <a:r>
              <a:rPr lang="en-US" altLang="en-US" dirty="0"/>
              <a:t>Multiprocessor environment must provide </a:t>
            </a:r>
            <a:r>
              <a:rPr lang="en-US" altLang="en-US" b="1" kern="1200" dirty="0">
                <a:solidFill>
                  <a:srgbClr val="006699"/>
                </a:solidFill>
                <a:latin typeface="+mj-lt"/>
                <a:cs typeface="+mn-cs"/>
              </a:rPr>
              <a:t>cache</a:t>
            </a:r>
            <a:r>
              <a:rPr lang="en-US" altLang="en-US" b="1" dirty="0">
                <a:solidFill>
                  <a:srgbClr val="3366FF"/>
                </a:solidFill>
              </a:rPr>
              <a:t> </a:t>
            </a:r>
            <a:r>
              <a:rPr lang="en-US" altLang="en-US" b="1" kern="1200" dirty="0">
                <a:solidFill>
                  <a:srgbClr val="006699"/>
                </a:solidFill>
                <a:latin typeface="+mj-lt"/>
                <a:cs typeface="+mn-cs"/>
              </a:rPr>
              <a:t>coherency</a:t>
            </a:r>
            <a:r>
              <a:rPr lang="en-US" altLang="en-US" b="1" dirty="0">
                <a:solidFill>
                  <a:srgbClr val="3366FF"/>
                </a:solidFill>
              </a:rPr>
              <a:t>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b="1" kern="1200" dirty="0">
                <a:solidFill>
                  <a:srgbClr val="006699"/>
                </a:solidFill>
                <a:latin typeface="+mj-lt"/>
                <a:cs typeface="+mn-cs"/>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90000"/>
              </a:lnSpc>
            </a:pPr>
            <a:r>
              <a:rPr lang="en-US" altLang="en-US" b="1" kern="1200" dirty="0">
                <a:solidFill>
                  <a:srgbClr val="006699"/>
                </a:solidFill>
                <a:latin typeface="+mj-lt"/>
                <a:cs typeface="+mn-cs"/>
              </a:rPr>
              <a:t>Security</a:t>
            </a:r>
            <a:r>
              <a:rPr lang="en-US" altLang="en-US" b="1" dirty="0">
                <a:solidFill>
                  <a:srgbClr val="3366FF"/>
                </a:solidFill>
              </a:rPr>
              <a:t> </a:t>
            </a:r>
            <a:r>
              <a:rPr lang="en-US" altLang="en-US" dirty="0"/>
              <a:t>– defense of the system against internal and external attacks</a:t>
            </a:r>
          </a:p>
          <a:p>
            <a:pPr lvl="1">
              <a:lnSpc>
                <a:spcPct val="90000"/>
              </a:lnSpc>
            </a:pPr>
            <a:r>
              <a:rPr lang="en-US" altLang="en-US" dirty="0"/>
              <a:t>Huge range, including denial-of-service, worms, viruses, identity theft, theft of service</a:t>
            </a:r>
            <a:endParaRPr lang="en-US" altLang="en-US" sz="800" dirty="0"/>
          </a:p>
          <a:p>
            <a:pPr>
              <a:lnSpc>
                <a:spcPct val="90000"/>
              </a:lnSpc>
            </a:pPr>
            <a:r>
              <a:rPr lang="en-US" altLang="en-US" dirty="0"/>
              <a:t>Systems generally first distinguish among users, to determine who can do what</a:t>
            </a:r>
          </a:p>
          <a:p>
            <a:pPr lvl="1">
              <a:lnSpc>
                <a:spcPct val="90000"/>
              </a:lnSpc>
            </a:pPr>
            <a:r>
              <a:rPr lang="en-US" altLang="en-US" dirty="0"/>
              <a:t>User identities (</a:t>
            </a:r>
            <a:r>
              <a:rPr lang="en-US" altLang="en-US" b="1" kern="1200" dirty="0">
                <a:solidFill>
                  <a:srgbClr val="006699"/>
                </a:solidFill>
                <a:latin typeface="+mj-lt"/>
                <a:cs typeface="+mn-cs"/>
              </a:rPr>
              <a:t>user</a:t>
            </a:r>
            <a:r>
              <a:rPr lang="en-US" altLang="en-US" b="1" dirty="0">
                <a:solidFill>
                  <a:srgbClr val="3366FF"/>
                </a:solidFill>
              </a:rPr>
              <a:t> </a:t>
            </a:r>
            <a:r>
              <a:rPr lang="en-US" altLang="en-US" b="1" kern="1200" dirty="0">
                <a:solidFill>
                  <a:srgbClr val="006699"/>
                </a:solidFill>
                <a:latin typeface="+mj-lt"/>
                <a:cs typeface="+mn-cs"/>
              </a:rPr>
              <a:t>IDs</a:t>
            </a:r>
            <a:r>
              <a:rPr lang="en-US" altLang="en-US" dirty="0"/>
              <a:t>, security IDs) include name and associated number, one per user</a:t>
            </a:r>
          </a:p>
          <a:p>
            <a:pPr lvl="1">
              <a:lnSpc>
                <a:spcPct val="90000"/>
              </a:lnSpc>
            </a:pPr>
            <a:r>
              <a:rPr lang="en-US" altLang="en-US" dirty="0"/>
              <a:t>User ID then associated with all files, processes of that user to determine access control</a:t>
            </a:r>
          </a:p>
          <a:p>
            <a:pPr lvl="1">
              <a:lnSpc>
                <a:spcPct val="90000"/>
              </a:lnSpc>
            </a:pPr>
            <a:r>
              <a:rPr lang="en-US" altLang="en-US" dirty="0"/>
              <a:t>Group identifier (</a:t>
            </a:r>
            <a:r>
              <a:rPr lang="en-US" altLang="en-US" b="1" kern="1200" dirty="0">
                <a:solidFill>
                  <a:srgbClr val="006699"/>
                </a:solidFill>
                <a:latin typeface="+mj-lt"/>
                <a:cs typeface="+mn-cs"/>
              </a:rPr>
              <a:t>group</a:t>
            </a:r>
            <a:r>
              <a:rPr lang="en-US" altLang="en-US" b="1" dirty="0">
                <a:solidFill>
                  <a:srgbClr val="3366FF"/>
                </a:solidFill>
              </a:rPr>
              <a:t> </a:t>
            </a:r>
            <a:r>
              <a:rPr lang="en-US" altLang="en-US" b="1" kern="1200" dirty="0">
                <a:solidFill>
                  <a:srgbClr val="006699"/>
                </a:solidFill>
                <a:latin typeface="+mj-lt"/>
                <a:cs typeface="+mn-cs"/>
              </a:rPr>
              <a:t>ID</a:t>
            </a:r>
            <a:r>
              <a:rPr lang="en-US" altLang="en-US" dirty="0"/>
              <a:t>) allows set of users to be defined and controls managed, then also associated with each process, file</a:t>
            </a:r>
          </a:p>
          <a:p>
            <a:pPr lvl="1">
              <a:lnSpc>
                <a:spcPct val="90000"/>
              </a:lnSpc>
            </a:pPr>
            <a:r>
              <a:rPr lang="en-US" altLang="en-US" b="1" kern="1200" dirty="0">
                <a:solidFill>
                  <a:srgbClr val="006699"/>
                </a:solidFill>
                <a:latin typeface="+mj-lt"/>
                <a:cs typeface="+mn-cs"/>
              </a:rPr>
              <a:t>Privilege</a:t>
            </a:r>
            <a:r>
              <a:rPr lang="en-US" altLang="en-US" b="1" dirty="0">
                <a:solidFill>
                  <a:srgbClr val="3366FF"/>
                </a:solidFill>
              </a:rPr>
              <a:t> </a:t>
            </a:r>
            <a:r>
              <a:rPr lang="en-US" altLang="en-US" b="1" kern="1200" dirty="0">
                <a:solidFill>
                  <a:srgbClr val="006699"/>
                </a:solidFill>
                <a:latin typeface="+mj-lt"/>
                <a:cs typeface="+mn-cs"/>
              </a:rPr>
              <a:t>escalation</a:t>
            </a:r>
            <a:r>
              <a:rPr lang="en-US" altLang="en-US" b="1" dirty="0">
                <a:solidFill>
                  <a:srgbClr val="3366FF"/>
                </a:solidFill>
              </a:rPr>
              <a:t> </a:t>
            </a:r>
            <a:r>
              <a:rPr lang="en-US" altLang="en-US" dirty="0"/>
              <a:t>allows user to change to effective ID with more rights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806450" y="1233488"/>
            <a:ext cx="7740650" cy="4530725"/>
          </a:xfrm>
        </p:spPr>
        <p:txBody>
          <a:bodyPr/>
          <a:lstStyle/>
          <a:p>
            <a:r>
              <a:rPr lang="en-US" altLang="en-US" dirty="0"/>
              <a:t>Allows operating systems to run applications within other OSes</a:t>
            </a:r>
          </a:p>
          <a:p>
            <a:pPr lvl="1"/>
            <a:r>
              <a:rPr lang="en-US" altLang="en-US" dirty="0"/>
              <a:t>Vast and growing industry</a:t>
            </a:r>
            <a:endParaRPr lang="en-US" altLang="en-US" sz="800" dirty="0"/>
          </a:p>
          <a:p>
            <a:r>
              <a:rPr lang="en-US" altLang="en-US" b="1" kern="1200" dirty="0">
                <a:solidFill>
                  <a:srgbClr val="006699"/>
                </a:solidFill>
                <a:latin typeface="+mj-lt"/>
                <a:cs typeface="+mn-cs"/>
              </a:rPr>
              <a:t>Emulation</a:t>
            </a:r>
            <a:r>
              <a:rPr lang="en-US" altLang="en-US" dirty="0"/>
              <a:t> used when source CPU type different from target type (i.e. PowerPC to Intel x86)</a:t>
            </a:r>
          </a:p>
          <a:p>
            <a:pPr lvl="1"/>
            <a:r>
              <a:rPr lang="en-US" altLang="en-US" dirty="0"/>
              <a:t>Generally slowest method</a:t>
            </a:r>
          </a:p>
          <a:p>
            <a:pPr lvl="1"/>
            <a:r>
              <a:rPr lang="en-US" altLang="en-US" dirty="0"/>
              <a:t>When computer language not compiled to native code – </a:t>
            </a:r>
            <a:r>
              <a:rPr lang="en-US" altLang="en-US" b="1" kern="1200" dirty="0">
                <a:solidFill>
                  <a:srgbClr val="006699"/>
                </a:solidFill>
                <a:latin typeface="+mj-lt"/>
                <a:cs typeface="+mn-cs"/>
              </a:rPr>
              <a:t>Interpretation</a:t>
            </a:r>
          </a:p>
          <a:p>
            <a:r>
              <a:rPr lang="en-US" altLang="en-US" b="1" kern="1200" dirty="0">
                <a:solidFill>
                  <a:srgbClr val="006699"/>
                </a:solidFill>
                <a:latin typeface="+mj-lt"/>
                <a:cs typeface="+mn-cs"/>
              </a:rPr>
              <a:t>Virtualization</a:t>
            </a:r>
            <a:r>
              <a:rPr lang="en-US" altLang="en-US" dirty="0"/>
              <a:t> – OS natively compiled for CPU, running </a:t>
            </a:r>
            <a:r>
              <a:rPr lang="en-US" altLang="en-US" b="1" kern="1200" dirty="0">
                <a:solidFill>
                  <a:srgbClr val="006699"/>
                </a:solidFill>
                <a:latin typeface="+mj-lt"/>
                <a:cs typeface="+mn-cs"/>
              </a:rPr>
              <a:t>guest</a:t>
            </a:r>
            <a:r>
              <a:rPr lang="en-US" altLang="en-US" dirty="0"/>
              <a:t> OSes  also natively compiled </a:t>
            </a:r>
          </a:p>
          <a:p>
            <a:pPr lvl="1"/>
            <a:r>
              <a:rPr lang="en-US" altLang="en-US" dirty="0"/>
              <a:t>Consider VMware running WinXP guests, each running applications, all on native WinXP </a:t>
            </a:r>
            <a:r>
              <a:rPr lang="en-US" altLang="en-US" b="1" kern="1200" dirty="0">
                <a:solidFill>
                  <a:srgbClr val="006699"/>
                </a:solidFill>
                <a:latin typeface="+mj-lt"/>
                <a:cs typeface="+mn-cs"/>
              </a:rPr>
              <a:t>host</a:t>
            </a:r>
            <a:r>
              <a:rPr lang="en-US" altLang="en-US" dirty="0"/>
              <a:t> OS</a:t>
            </a:r>
          </a:p>
          <a:p>
            <a:pPr lvl="1"/>
            <a:r>
              <a:rPr lang="en-US" altLang="en-US" b="1" kern="1200" dirty="0">
                <a:solidFill>
                  <a:srgbClr val="006699"/>
                </a:solidFill>
                <a:latin typeface="+mj-lt"/>
                <a:cs typeface="+mn-cs"/>
              </a:rPr>
              <a:t>VMM</a:t>
            </a:r>
            <a:r>
              <a:rPr lang="en-US" altLang="en-US" dirty="0"/>
              <a:t> (virtual machine Manager) provides virtualization services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806450" y="1233488"/>
            <a:ext cx="7712075" cy="4530725"/>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a:t>A program that acts as an intermediary between a user of a computer and the computer hardware</a:t>
            </a:r>
          </a:p>
          <a:p>
            <a:r>
              <a:rPr lang="en-US" altLang="en-US"/>
              <a:t>Operating system goals:</a:t>
            </a:r>
          </a:p>
          <a:p>
            <a:pPr lvl="1"/>
            <a:r>
              <a:rPr lang="en-US" altLang="en-US"/>
              <a:t>Execute user programs and make solving user problems easier</a:t>
            </a:r>
          </a:p>
          <a:p>
            <a:pPr lvl="1"/>
            <a:r>
              <a:rPr lang="en-US" altLang="en-US"/>
              <a:t>Make the computer system convenient to use</a:t>
            </a:r>
          </a:p>
          <a:p>
            <a:pPr lvl="1"/>
            <a:r>
              <a:rPr lang="en-US" altLang="en-US"/>
              <a:t>Use the computer hardware in an efficient manner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a:rPr lang="en-US" altLang="en-US" dirty="0"/>
              <a:t>Distributed </a:t>
            </a:r>
            <a:r>
              <a:rPr lang="en-US" altLang="en-US" dirty="0" err="1"/>
              <a:t>computiing</a:t>
            </a:r>
            <a:endParaRPr lang="en-US" altLang="en-US" dirty="0"/>
          </a:p>
          <a:p>
            <a:pPr lvl="1"/>
            <a:r>
              <a:rPr lang="en-US" altLang="en-US" dirty="0"/>
              <a:t>Collection of separate, possibly heterogeneous, systems networked together</a:t>
            </a:r>
          </a:p>
          <a:p>
            <a:pPr lvl="2"/>
            <a:r>
              <a:rPr lang="en-US" altLang="en-US" b="1" kern="1200" dirty="0">
                <a:solidFill>
                  <a:srgbClr val="006699"/>
                </a:solidFill>
                <a:latin typeface="+mj-lt"/>
                <a:cs typeface="+mn-cs"/>
              </a:rPr>
              <a:t>Network</a:t>
            </a:r>
            <a:r>
              <a:rPr lang="en-US" altLang="en-US" dirty="0"/>
              <a:t> is a communications path, </a:t>
            </a:r>
            <a:r>
              <a:rPr lang="en-US" altLang="en-US" b="1" kern="1200" dirty="0">
                <a:solidFill>
                  <a:srgbClr val="006699"/>
                </a:solidFill>
                <a:latin typeface="+mj-lt"/>
                <a:cs typeface="+mn-cs"/>
              </a:rPr>
              <a:t>TCP</a:t>
            </a:r>
            <a:r>
              <a:rPr lang="en-US" altLang="en-US" b="1" dirty="0">
                <a:solidFill>
                  <a:srgbClr val="3366FF"/>
                </a:solidFill>
              </a:rPr>
              <a:t>/</a:t>
            </a:r>
            <a:r>
              <a:rPr lang="en-US" altLang="en-US" b="1" kern="1200" dirty="0">
                <a:solidFill>
                  <a:srgbClr val="006699"/>
                </a:solidFill>
                <a:latin typeface="+mj-lt"/>
                <a:cs typeface="+mn-cs"/>
              </a:rPr>
              <a:t>IP</a:t>
            </a:r>
            <a:r>
              <a:rPr lang="en-US" altLang="en-US" b="1" dirty="0">
                <a:solidFill>
                  <a:srgbClr val="3366FF"/>
                </a:solidFill>
              </a:rPr>
              <a:t> </a:t>
            </a:r>
            <a:r>
              <a:rPr lang="en-US" altLang="en-US" dirty="0"/>
              <a:t>most common</a:t>
            </a:r>
          </a:p>
          <a:p>
            <a:pPr lvl="3"/>
            <a:r>
              <a:rPr lang="en-US" altLang="en-US" b="1" kern="1200" dirty="0">
                <a:solidFill>
                  <a:srgbClr val="006699"/>
                </a:solidFill>
                <a:latin typeface="+mj-lt"/>
                <a:cs typeface="+mn-cs"/>
              </a:rPr>
              <a:t>Local</a:t>
            </a:r>
            <a:r>
              <a:rPr lang="en-US" altLang="en-US" b="1" dirty="0">
                <a:solidFill>
                  <a:srgbClr val="3366FF"/>
                </a:solidFill>
              </a:rPr>
              <a:t> </a:t>
            </a:r>
            <a:r>
              <a:rPr lang="en-US" altLang="en-US" b="1" kern="1200" dirty="0">
                <a:solidFill>
                  <a:srgbClr val="006699"/>
                </a:solidFill>
                <a:latin typeface="+mj-lt"/>
                <a:cs typeface="+mn-cs"/>
              </a:rPr>
              <a:t>Area</a:t>
            </a:r>
            <a:r>
              <a:rPr lang="en-US" altLang="en-US" b="1" dirty="0">
                <a:solidFill>
                  <a:srgbClr val="3366FF"/>
                </a:solidFill>
              </a:rPr>
              <a:t> </a:t>
            </a:r>
            <a:r>
              <a:rPr lang="en-US" altLang="en-US" b="1" kern="1200" dirty="0">
                <a:solidFill>
                  <a:srgbClr val="006699"/>
                </a:solidFill>
                <a:latin typeface="+mj-lt"/>
                <a:cs typeface="+mn-cs"/>
              </a:rPr>
              <a:t>Network</a:t>
            </a:r>
            <a:r>
              <a:rPr lang="en-US" altLang="en-US" b="1" dirty="0">
                <a:solidFill>
                  <a:srgbClr val="3366FF"/>
                </a:solidFill>
              </a:rPr>
              <a:t> </a:t>
            </a:r>
            <a:r>
              <a:rPr lang="en-US" altLang="en-US" dirty="0"/>
              <a:t>(</a:t>
            </a:r>
            <a:r>
              <a:rPr lang="en-US" altLang="en-US" b="1" kern="1200" dirty="0">
                <a:solidFill>
                  <a:srgbClr val="006699"/>
                </a:solidFill>
                <a:latin typeface="+mj-lt"/>
                <a:cs typeface="+mn-cs"/>
              </a:rPr>
              <a:t>LAN</a:t>
            </a:r>
            <a:r>
              <a:rPr lang="en-US" altLang="en-US" dirty="0"/>
              <a:t>)</a:t>
            </a:r>
          </a:p>
          <a:p>
            <a:pPr lvl="3"/>
            <a:r>
              <a:rPr lang="en-US" altLang="en-US" b="1" kern="1200" dirty="0">
                <a:solidFill>
                  <a:srgbClr val="006699"/>
                </a:solidFill>
                <a:latin typeface="+mj-lt"/>
                <a:cs typeface="+mn-cs"/>
              </a:rPr>
              <a:t>Wide</a:t>
            </a:r>
            <a:r>
              <a:rPr lang="en-US" altLang="en-US" b="1" dirty="0">
                <a:solidFill>
                  <a:srgbClr val="3366FF"/>
                </a:solidFill>
              </a:rPr>
              <a:t> </a:t>
            </a:r>
            <a:r>
              <a:rPr lang="en-US" altLang="en-US" b="1" kern="1200" dirty="0">
                <a:solidFill>
                  <a:srgbClr val="006699"/>
                </a:solidFill>
                <a:latin typeface="+mj-lt"/>
                <a:cs typeface="+mn-cs"/>
              </a:rPr>
              <a:t>Area</a:t>
            </a:r>
            <a:r>
              <a:rPr lang="en-US" altLang="en-US" b="1" dirty="0">
                <a:solidFill>
                  <a:srgbClr val="3366FF"/>
                </a:solidFill>
              </a:rPr>
              <a:t> </a:t>
            </a:r>
            <a:r>
              <a:rPr lang="en-US" altLang="en-US" b="1" kern="1200" dirty="0">
                <a:solidFill>
                  <a:srgbClr val="006699"/>
                </a:solidFill>
                <a:latin typeface="+mj-lt"/>
                <a:cs typeface="+mn-cs"/>
              </a:rPr>
              <a:t>Network</a:t>
            </a:r>
            <a:r>
              <a:rPr lang="en-US" altLang="en-US" b="1" dirty="0">
                <a:solidFill>
                  <a:srgbClr val="3366FF"/>
                </a:solidFill>
              </a:rPr>
              <a:t> </a:t>
            </a:r>
            <a:r>
              <a:rPr lang="en-US" altLang="en-US" dirty="0"/>
              <a:t>(</a:t>
            </a:r>
            <a:r>
              <a:rPr lang="en-US" altLang="en-US" b="1" kern="1200" dirty="0">
                <a:solidFill>
                  <a:srgbClr val="006699"/>
                </a:solidFill>
                <a:latin typeface="+mj-lt"/>
                <a:cs typeface="+mn-cs"/>
              </a:rPr>
              <a:t>WAN</a:t>
            </a:r>
            <a:r>
              <a:rPr lang="en-US" altLang="en-US" dirty="0"/>
              <a:t>)</a:t>
            </a:r>
          </a:p>
          <a:p>
            <a:pPr lvl="3"/>
            <a:r>
              <a:rPr lang="en-US" altLang="en-US" b="1" kern="1200" dirty="0">
                <a:solidFill>
                  <a:srgbClr val="006699"/>
                </a:solidFill>
                <a:latin typeface="+mj-lt"/>
                <a:cs typeface="+mn-cs"/>
              </a:rPr>
              <a:t>Metropolitan</a:t>
            </a:r>
            <a:r>
              <a:rPr lang="en-US" altLang="en-US" b="1" dirty="0">
                <a:solidFill>
                  <a:srgbClr val="3366FF"/>
                </a:solidFill>
              </a:rPr>
              <a:t> </a:t>
            </a:r>
            <a:r>
              <a:rPr lang="en-US" altLang="en-US" b="1" kern="1200" dirty="0">
                <a:solidFill>
                  <a:srgbClr val="006699"/>
                </a:solidFill>
                <a:latin typeface="+mj-lt"/>
                <a:cs typeface="+mn-cs"/>
              </a:rPr>
              <a:t>Area</a:t>
            </a:r>
            <a:r>
              <a:rPr lang="en-US" altLang="en-US" b="1" dirty="0">
                <a:solidFill>
                  <a:srgbClr val="3366FF"/>
                </a:solidFill>
              </a:rPr>
              <a:t> </a:t>
            </a:r>
            <a:r>
              <a:rPr lang="en-US" altLang="en-US" b="1" kern="1200" dirty="0">
                <a:solidFill>
                  <a:srgbClr val="006699"/>
                </a:solidFill>
                <a:latin typeface="+mj-lt"/>
                <a:cs typeface="+mn-cs"/>
              </a:rPr>
              <a:t>Network</a:t>
            </a:r>
            <a:r>
              <a:rPr lang="en-US" altLang="en-US" b="1" dirty="0">
                <a:solidFill>
                  <a:srgbClr val="3366FF"/>
                </a:solidFill>
              </a:rPr>
              <a:t> </a:t>
            </a:r>
            <a:r>
              <a:rPr lang="en-US" altLang="en-US" dirty="0"/>
              <a:t>(</a:t>
            </a:r>
            <a:r>
              <a:rPr lang="en-US" altLang="en-US" b="1" kern="1200" dirty="0">
                <a:solidFill>
                  <a:srgbClr val="006699"/>
                </a:solidFill>
                <a:latin typeface="+mj-lt"/>
                <a:cs typeface="+mn-cs"/>
              </a:rPr>
              <a:t>MAN</a:t>
            </a:r>
            <a:r>
              <a:rPr lang="en-US" altLang="en-US" dirty="0"/>
              <a:t>)</a:t>
            </a:r>
            <a:endParaRPr lang="en-US" altLang="en-US" b="1" dirty="0">
              <a:solidFill>
                <a:srgbClr val="3366FF"/>
              </a:solidFill>
            </a:endParaRPr>
          </a:p>
          <a:p>
            <a:pPr lvl="3"/>
            <a:r>
              <a:rPr lang="en-US" altLang="en-US" b="1" kern="1200" dirty="0">
                <a:solidFill>
                  <a:srgbClr val="006699"/>
                </a:solidFill>
                <a:latin typeface="+mj-lt"/>
                <a:cs typeface="+mn-cs"/>
              </a:rPr>
              <a:t>Personal</a:t>
            </a:r>
            <a:r>
              <a:rPr lang="en-US" altLang="en-US" b="1" dirty="0">
                <a:solidFill>
                  <a:srgbClr val="3366FF"/>
                </a:solidFill>
              </a:rPr>
              <a:t> </a:t>
            </a:r>
            <a:r>
              <a:rPr lang="en-US" altLang="en-US" b="1" kern="1200" dirty="0">
                <a:solidFill>
                  <a:srgbClr val="006699"/>
                </a:solidFill>
                <a:latin typeface="+mj-lt"/>
                <a:cs typeface="+mn-cs"/>
              </a:rPr>
              <a:t>Area</a:t>
            </a:r>
            <a:r>
              <a:rPr lang="en-US" altLang="en-US" b="1" dirty="0">
                <a:solidFill>
                  <a:srgbClr val="3366FF"/>
                </a:solidFill>
              </a:rPr>
              <a:t> </a:t>
            </a:r>
            <a:r>
              <a:rPr lang="en-US" altLang="en-US" b="1" kern="1200" dirty="0">
                <a:solidFill>
                  <a:srgbClr val="006699"/>
                </a:solidFill>
                <a:latin typeface="+mj-lt"/>
                <a:cs typeface="+mn-cs"/>
              </a:rPr>
              <a:t>Network</a:t>
            </a:r>
            <a:r>
              <a:rPr lang="en-US" altLang="en-US" b="1" dirty="0">
                <a:solidFill>
                  <a:srgbClr val="3366FF"/>
                </a:solidFill>
              </a:rPr>
              <a:t> </a:t>
            </a:r>
            <a:r>
              <a:rPr lang="en-US" altLang="en-US" dirty="0"/>
              <a:t>(</a:t>
            </a:r>
            <a:r>
              <a:rPr lang="en-US" altLang="en-US" b="1" kern="1200" dirty="0">
                <a:solidFill>
                  <a:srgbClr val="006699"/>
                </a:solidFill>
                <a:latin typeface="+mj-lt"/>
                <a:cs typeface="+mn-cs"/>
              </a:rPr>
              <a:t>PAN</a:t>
            </a:r>
            <a:r>
              <a:rPr lang="en-US" altLang="en-US" dirty="0"/>
              <a:t>)</a:t>
            </a:r>
          </a:p>
          <a:p>
            <a:pPr lvl="1"/>
            <a:r>
              <a:rPr lang="en-US" altLang="en-US" b="1" kern="1200" dirty="0">
                <a:solidFill>
                  <a:srgbClr val="006699"/>
                </a:solidFill>
                <a:latin typeface="+mj-lt"/>
                <a:cs typeface="+mn-cs"/>
              </a:rPr>
              <a:t>Network</a:t>
            </a:r>
            <a:r>
              <a:rPr lang="en-US" altLang="en-US" b="1" dirty="0">
                <a:solidFill>
                  <a:srgbClr val="3366FF"/>
                </a:solidFill>
              </a:rPr>
              <a:t> </a:t>
            </a:r>
            <a:r>
              <a:rPr lang="en-US" altLang="en-US" b="1" kern="1200" dirty="0">
                <a:solidFill>
                  <a:srgbClr val="006699"/>
                </a:solidFill>
                <a:latin typeface="+mj-lt"/>
                <a:cs typeface="+mn-cs"/>
              </a:rPr>
              <a:t>Operating</a:t>
            </a:r>
            <a:r>
              <a:rPr lang="en-US" altLang="en-US" b="1" dirty="0">
                <a:solidFill>
                  <a:srgbClr val="3366FF"/>
                </a:solidFill>
              </a:rPr>
              <a:t> </a:t>
            </a:r>
            <a:r>
              <a:rPr lang="en-US" altLang="en-US" b="1" kern="1200" dirty="0">
                <a:solidFill>
                  <a:srgbClr val="006699"/>
                </a:solidFill>
                <a:latin typeface="+mj-lt"/>
                <a:cs typeface="+mn-cs"/>
              </a:rPr>
              <a:t>System</a:t>
            </a:r>
            <a:r>
              <a:rPr lang="en-US" altLang="en-US" b="1" dirty="0">
                <a:solidFill>
                  <a:srgbClr val="3366FF"/>
                </a:solidFill>
              </a:rPr>
              <a:t> </a:t>
            </a:r>
            <a:r>
              <a:rPr lang="en-US" altLang="en-US" dirty="0"/>
              <a:t>provides features between systems across network</a:t>
            </a:r>
          </a:p>
          <a:p>
            <a:pPr lvl="2"/>
            <a:r>
              <a:rPr lang="en-US" altLang="en-US" dirty="0"/>
              <a:t>Communication scheme allows systems to exchange messages</a:t>
            </a:r>
          </a:p>
          <a:p>
            <a:pPr lvl="2"/>
            <a:r>
              <a:rPr lang="en-US" altLang="en-US" dirty="0"/>
              <a:t>Illusion of a single system</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Computer-System Architecture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630115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kern="1200" dirty="0">
                <a:solidFill>
                  <a:srgbClr val="006699"/>
                </a:solidFill>
                <a:latin typeface="+mj-lt"/>
                <a:cs typeface="+mn-cs"/>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kern="1200" dirty="0">
                <a:solidFill>
                  <a:srgbClr val="006699"/>
                </a:solidFill>
                <a:latin typeface="+mj-lt"/>
                <a:cs typeface="+mn-cs"/>
              </a:rPr>
              <a:t>parallel</a:t>
            </a:r>
            <a:r>
              <a:rPr lang="en-US" altLang="en-US" b="1" dirty="0">
                <a:solidFill>
                  <a:srgbClr val="3366FF"/>
                </a:solidFill>
              </a:rPr>
              <a:t> </a:t>
            </a:r>
            <a:r>
              <a:rPr lang="en-US" altLang="en-US" b="1" kern="1200" dirty="0">
                <a:solidFill>
                  <a:srgbClr val="006699"/>
                </a:solidFill>
                <a:latin typeface="+mj-lt"/>
                <a:cs typeface="+mn-cs"/>
              </a:rPr>
              <a:t>systems</a:t>
            </a:r>
            <a:r>
              <a:rPr lang="en-US" altLang="en-US" dirty="0"/>
              <a:t>, </a:t>
            </a:r>
            <a:r>
              <a:rPr lang="en-US" altLang="en-US" b="1" kern="1200" dirty="0">
                <a:solidFill>
                  <a:srgbClr val="006699"/>
                </a:solidFill>
                <a:latin typeface="+mj-lt"/>
                <a:cs typeface="+mn-cs"/>
              </a:rPr>
              <a:t>tightly-coupled</a:t>
            </a:r>
            <a:r>
              <a:rPr lang="en-US" altLang="en-US" b="1" dirty="0">
                <a:solidFill>
                  <a:srgbClr val="3366FF"/>
                </a:solidFill>
              </a:rPr>
              <a:t> </a:t>
            </a:r>
            <a:r>
              <a:rPr lang="en-US" altLang="en-US" b="1" kern="1200" dirty="0">
                <a:solidFill>
                  <a:srgbClr val="006699"/>
                </a:solidFill>
                <a:latin typeface="+mj-lt"/>
                <a:cs typeface="+mn-cs"/>
              </a:rPr>
              <a:t>systems</a:t>
            </a:r>
          </a:p>
          <a:p>
            <a:pPr lvl="1"/>
            <a:r>
              <a:rPr lang="en-US" altLang="en-US" dirty="0"/>
              <a:t>Advantages include:</a:t>
            </a:r>
          </a:p>
          <a:p>
            <a:pPr marL="1200150" lvl="2" indent="-342900">
              <a:buFont typeface="Arial" panose="020B0604020202020204" pitchFamily="34" charset="0"/>
              <a:buAutoNum type="arabicPeriod"/>
            </a:pPr>
            <a:r>
              <a:rPr lang="en-US" altLang="en-US" b="1" kern="1200" dirty="0">
                <a:solidFill>
                  <a:srgbClr val="006699"/>
                </a:solidFill>
                <a:latin typeface="+mj-lt"/>
                <a:cs typeface="+mn-cs"/>
              </a:rPr>
              <a:t>Increased throughput</a:t>
            </a:r>
          </a:p>
          <a:p>
            <a:pPr marL="1200150" lvl="2" indent="-342900">
              <a:buFont typeface="Arial" panose="020B0604020202020204" pitchFamily="34" charset="0"/>
              <a:buAutoNum type="arabicPeriod"/>
            </a:pPr>
            <a:r>
              <a:rPr lang="en-US" altLang="en-US" b="1" kern="1200" dirty="0">
                <a:solidFill>
                  <a:srgbClr val="006699"/>
                </a:solidFill>
                <a:latin typeface="+mj-lt"/>
                <a:cs typeface="+mn-cs"/>
              </a:rPr>
              <a:t>Economy</a:t>
            </a:r>
            <a:r>
              <a:rPr lang="en-US" altLang="en-US" b="1" dirty="0">
                <a:solidFill>
                  <a:srgbClr val="3366FF"/>
                </a:solidFill>
              </a:rPr>
              <a:t> </a:t>
            </a:r>
            <a:r>
              <a:rPr lang="en-US" altLang="en-US" b="1" kern="1200" dirty="0">
                <a:solidFill>
                  <a:srgbClr val="006699"/>
                </a:solidFill>
                <a:latin typeface="+mj-lt"/>
                <a:cs typeface="+mn-cs"/>
              </a:rPr>
              <a:t>of</a:t>
            </a:r>
            <a:r>
              <a:rPr lang="en-US" altLang="en-US" b="1" dirty="0">
                <a:solidFill>
                  <a:srgbClr val="3366FF"/>
                </a:solidFill>
              </a:rPr>
              <a:t> </a:t>
            </a:r>
            <a:r>
              <a:rPr lang="en-US" altLang="en-US" b="1" kern="1200" dirty="0">
                <a:solidFill>
                  <a:srgbClr val="006699"/>
                </a:solidFill>
                <a:latin typeface="+mj-lt"/>
                <a:cs typeface="+mn-cs"/>
              </a:rPr>
              <a:t>scale</a:t>
            </a:r>
          </a:p>
          <a:p>
            <a:pPr marL="1200150" lvl="2" indent="-342900">
              <a:buFont typeface="Arial" panose="020B0604020202020204" pitchFamily="34" charset="0"/>
              <a:buAutoNum type="arabicPeriod"/>
            </a:pPr>
            <a:r>
              <a:rPr lang="en-US" altLang="en-US" b="1" kern="1200" dirty="0">
                <a:solidFill>
                  <a:srgbClr val="006699"/>
                </a:solidFill>
                <a:latin typeface="+mj-lt"/>
                <a:cs typeface="+mn-cs"/>
              </a:rPr>
              <a:t>Increased</a:t>
            </a:r>
            <a:r>
              <a:rPr lang="en-US" altLang="en-US" b="1" dirty="0">
                <a:solidFill>
                  <a:srgbClr val="3366FF"/>
                </a:solidFill>
              </a:rPr>
              <a:t> </a:t>
            </a:r>
            <a:r>
              <a:rPr lang="en-US" altLang="en-US" b="1" kern="1200" dirty="0">
                <a:solidFill>
                  <a:srgbClr val="006699"/>
                </a:solidFill>
                <a:latin typeface="+mj-lt"/>
                <a:cs typeface="+mn-cs"/>
              </a:rPr>
              <a:t>reliability</a:t>
            </a:r>
            <a:r>
              <a:rPr lang="en-US" altLang="en-US" b="1" dirty="0">
                <a:solidFill>
                  <a:srgbClr val="3366FF"/>
                </a:solidFill>
              </a:rPr>
              <a:t>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kern="1200" dirty="0">
                <a:solidFill>
                  <a:srgbClr val="006699"/>
                </a:solidFill>
                <a:latin typeface="+mj-lt"/>
                <a:cs typeface="+mn-cs"/>
              </a:rPr>
              <a:t>Asymmetric</a:t>
            </a:r>
            <a:r>
              <a:rPr lang="en-US" altLang="en-US" b="1" dirty="0">
                <a:solidFill>
                  <a:srgbClr val="3366FF"/>
                </a:solidFill>
              </a:rPr>
              <a:t> </a:t>
            </a:r>
            <a:r>
              <a:rPr lang="en-US" altLang="en-US" b="1" kern="1200" dirty="0">
                <a:solidFill>
                  <a:srgbClr val="006699"/>
                </a:solidFill>
                <a:latin typeface="+mj-lt"/>
                <a:cs typeface="+mn-cs"/>
              </a:rPr>
              <a:t>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kern="1200" dirty="0">
                <a:solidFill>
                  <a:srgbClr val="006699"/>
                </a:solidFill>
                <a:latin typeface="+mj-lt"/>
                <a:cs typeface="+mn-cs"/>
              </a:rPr>
              <a:t>Symmetric</a:t>
            </a:r>
            <a:r>
              <a:rPr lang="en-US" altLang="en-US" b="1" dirty="0">
                <a:solidFill>
                  <a:srgbClr val="3366FF"/>
                </a:solidFill>
              </a:rPr>
              <a:t> </a:t>
            </a:r>
            <a:r>
              <a:rPr lang="en-US" altLang="en-US" b="1" kern="1200" dirty="0">
                <a:solidFill>
                  <a:srgbClr val="006699"/>
                </a:solidFill>
                <a:latin typeface="+mj-lt"/>
                <a:cs typeface="+mn-cs"/>
              </a:rPr>
              <a:t>Multiprocessing</a:t>
            </a:r>
            <a:r>
              <a:rPr lang="en-US" altLang="en-US" b="1" dirty="0">
                <a:solidFill>
                  <a:srgbClr val="3366FF"/>
                </a:solidFill>
              </a:rPr>
              <a:t> </a:t>
            </a:r>
            <a:r>
              <a:rPr lang="en-US" altLang="en-US" dirty="0"/>
              <a:t>– each processor performs all tasks</a:t>
            </a:r>
          </a:p>
          <a:p>
            <a:pPr marL="1200150" lvl="2" indent="-342900">
              <a:buFont typeface="Webdings" panose="05030102010509060703" pitchFamily="18" charset="2"/>
              <a:buNone/>
            </a:pPr>
            <a:endParaRPr lang="en-US" altLang="en-US" dirty="0">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4075" y="1108075"/>
            <a:ext cx="7108825" cy="2682875"/>
          </a:xfrm>
        </p:spPr>
        <p:txBody>
          <a:bodyPr/>
          <a:lstStyle/>
          <a:p>
            <a:r>
              <a:rPr lang="en-US" altLang="en-US" sz="1800" dirty="0"/>
              <a:t>Multi-chip and </a:t>
            </a:r>
            <a:r>
              <a:rPr lang="en-US" altLang="en-US" sz="1800" b="1" kern="1200" dirty="0">
                <a:solidFill>
                  <a:srgbClr val="006699"/>
                </a:solidFill>
                <a:latin typeface="+mj-lt"/>
                <a:cs typeface="+mn-cs"/>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pPr lvl="1"/>
            <a:endParaRPr lang="en-US" altLang="en-US"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a:rPr lang="en-US" altLang="en-US" dirty="0"/>
              <a:t>Like multiprocessor systems, but multiple systems working together</a:t>
            </a:r>
          </a:p>
          <a:p>
            <a:pPr lvl="1"/>
            <a:r>
              <a:rPr lang="en-US" altLang="en-US" dirty="0"/>
              <a:t>Usually sharing storage via a </a:t>
            </a:r>
            <a:r>
              <a:rPr lang="en-US" altLang="en-US" b="1" kern="1200" dirty="0">
                <a:solidFill>
                  <a:srgbClr val="006699"/>
                </a:solidFill>
                <a:latin typeface="+mj-lt"/>
                <a:cs typeface="+mn-cs"/>
              </a:rPr>
              <a:t>storage-area</a:t>
            </a:r>
            <a:r>
              <a:rPr lang="en-US" altLang="en-US" b="1" dirty="0">
                <a:solidFill>
                  <a:srgbClr val="3366FF"/>
                </a:solidFill>
              </a:rPr>
              <a:t> </a:t>
            </a:r>
            <a:r>
              <a:rPr lang="en-US" altLang="en-US" b="1" kern="1200" dirty="0">
                <a:solidFill>
                  <a:srgbClr val="006699"/>
                </a:solidFill>
                <a:latin typeface="+mj-lt"/>
                <a:cs typeface="+mn-cs"/>
              </a:rPr>
              <a:t>network</a:t>
            </a:r>
            <a:r>
              <a:rPr lang="en-US" altLang="en-US" b="1" dirty="0">
                <a:solidFill>
                  <a:srgbClr val="3366FF"/>
                </a:solidFill>
              </a:rPr>
              <a:t> </a:t>
            </a:r>
            <a:r>
              <a:rPr lang="en-US" altLang="en-US" dirty="0"/>
              <a:t>(</a:t>
            </a:r>
            <a:r>
              <a:rPr lang="en-US" altLang="en-US" b="1" kern="1200" dirty="0">
                <a:solidFill>
                  <a:srgbClr val="006699"/>
                </a:solidFill>
                <a:latin typeface="+mj-lt"/>
                <a:cs typeface="+mn-cs"/>
              </a:rPr>
              <a:t>SAN</a:t>
            </a:r>
            <a:r>
              <a:rPr lang="en-US" altLang="en-US" dirty="0"/>
              <a:t>)</a:t>
            </a:r>
          </a:p>
          <a:p>
            <a:pPr lvl="1"/>
            <a:r>
              <a:rPr lang="en-US" altLang="en-US" dirty="0"/>
              <a:t>Provides a </a:t>
            </a:r>
            <a:r>
              <a:rPr lang="en-US" altLang="en-US" b="1" kern="1200" dirty="0">
                <a:solidFill>
                  <a:srgbClr val="006699"/>
                </a:solidFill>
                <a:latin typeface="+mj-lt"/>
                <a:cs typeface="+mn-cs"/>
              </a:rPr>
              <a:t>high-availability</a:t>
            </a:r>
            <a:r>
              <a:rPr lang="en-US" altLang="en-US" b="1" dirty="0"/>
              <a:t> </a:t>
            </a:r>
            <a:r>
              <a:rPr lang="en-US" altLang="en-US" dirty="0"/>
              <a:t>service which survives failures</a:t>
            </a:r>
          </a:p>
          <a:p>
            <a:pPr lvl="2"/>
            <a:r>
              <a:rPr lang="en-US" altLang="en-US" b="1" kern="1200" dirty="0">
                <a:solidFill>
                  <a:srgbClr val="006699"/>
                </a:solidFill>
                <a:latin typeface="+mj-lt"/>
                <a:cs typeface="+mn-cs"/>
              </a:rPr>
              <a:t>Asymmetric</a:t>
            </a:r>
            <a:r>
              <a:rPr lang="en-US" altLang="en-US" b="1" dirty="0">
                <a:solidFill>
                  <a:srgbClr val="3366FF"/>
                </a:solidFill>
              </a:rPr>
              <a:t> </a:t>
            </a:r>
            <a:r>
              <a:rPr lang="en-US" altLang="en-US" b="1" kern="1200" dirty="0">
                <a:solidFill>
                  <a:srgbClr val="006699"/>
                </a:solidFill>
                <a:latin typeface="+mj-lt"/>
                <a:cs typeface="+mn-cs"/>
              </a:rPr>
              <a:t>clustering</a:t>
            </a:r>
            <a:r>
              <a:rPr lang="en-US" altLang="en-US" dirty="0">
                <a:solidFill>
                  <a:srgbClr val="3366FF"/>
                </a:solidFill>
              </a:rPr>
              <a:t> </a:t>
            </a:r>
            <a:r>
              <a:rPr lang="en-US" altLang="en-US" dirty="0"/>
              <a:t>has one machine in hot-standby mode</a:t>
            </a:r>
          </a:p>
          <a:p>
            <a:pPr lvl="2"/>
            <a:r>
              <a:rPr lang="en-US" altLang="en-US" b="1" kern="1200" dirty="0">
                <a:solidFill>
                  <a:srgbClr val="006699"/>
                </a:solidFill>
                <a:latin typeface="+mj-lt"/>
                <a:cs typeface="+mn-cs"/>
              </a:rPr>
              <a:t>Symmetric</a:t>
            </a:r>
            <a:r>
              <a:rPr lang="en-US" altLang="en-US" b="1" dirty="0">
                <a:solidFill>
                  <a:srgbClr val="3366FF"/>
                </a:solidFill>
              </a:rPr>
              <a:t> </a:t>
            </a:r>
            <a:r>
              <a:rPr lang="en-US" altLang="en-US" b="1" kern="1200" dirty="0">
                <a:solidFill>
                  <a:srgbClr val="006699"/>
                </a:solidFill>
                <a:latin typeface="+mj-lt"/>
                <a:cs typeface="+mn-cs"/>
              </a:rPr>
              <a:t>clustering</a:t>
            </a:r>
            <a:r>
              <a:rPr lang="en-US" altLang="en-US" dirty="0">
                <a:solidFill>
                  <a:srgbClr val="3366FF"/>
                </a:solidFill>
              </a:rPr>
              <a:t> </a:t>
            </a:r>
            <a:r>
              <a:rPr lang="en-US" altLang="en-US" dirty="0"/>
              <a:t>has multiple nodes running applications, monitoring each other</a:t>
            </a:r>
          </a:p>
          <a:p>
            <a:pPr lvl="1"/>
            <a:r>
              <a:rPr lang="en-US" altLang="en-US" dirty="0"/>
              <a:t>Some clusters are for </a:t>
            </a:r>
            <a:r>
              <a:rPr lang="en-US" altLang="en-US" b="1" kern="1200" dirty="0">
                <a:solidFill>
                  <a:srgbClr val="006699"/>
                </a:solidFill>
                <a:latin typeface="+mj-lt"/>
                <a:cs typeface="+mn-cs"/>
              </a:rPr>
              <a:t>high-performance</a:t>
            </a:r>
            <a:r>
              <a:rPr lang="en-US" altLang="en-US" b="1" dirty="0">
                <a:solidFill>
                  <a:srgbClr val="3366FF"/>
                </a:solidFill>
              </a:rPr>
              <a:t> </a:t>
            </a:r>
            <a:r>
              <a:rPr lang="en-US" altLang="en-US" b="1" kern="1200" dirty="0">
                <a:solidFill>
                  <a:srgbClr val="006699"/>
                </a:solidFill>
                <a:latin typeface="+mj-lt"/>
                <a:cs typeface="+mn-cs"/>
              </a:rPr>
              <a:t>computing</a:t>
            </a:r>
            <a:r>
              <a:rPr lang="en-US" altLang="en-US" b="1" dirty="0">
                <a:solidFill>
                  <a:srgbClr val="3366FF"/>
                </a:solidFill>
              </a:rPr>
              <a:t> </a:t>
            </a:r>
            <a:r>
              <a:rPr lang="en-US" altLang="en-US" dirty="0"/>
              <a:t>(</a:t>
            </a:r>
            <a:r>
              <a:rPr lang="en-US" altLang="en-US" b="1" kern="1200" dirty="0">
                <a:solidFill>
                  <a:srgbClr val="006699"/>
                </a:solidFill>
                <a:latin typeface="+mj-lt"/>
                <a:cs typeface="+mn-cs"/>
              </a:rPr>
              <a:t>HPC</a:t>
            </a:r>
            <a:r>
              <a:rPr lang="en-US" altLang="en-US" dirty="0"/>
              <a:t>)</a:t>
            </a:r>
          </a:p>
          <a:p>
            <a:pPr lvl="2"/>
            <a:r>
              <a:rPr lang="en-US" altLang="en-US" dirty="0"/>
              <a:t>Applications must be written to use </a:t>
            </a:r>
            <a:r>
              <a:rPr lang="en-US" altLang="en-US" b="1" kern="1200" dirty="0">
                <a:solidFill>
                  <a:srgbClr val="006699"/>
                </a:solidFill>
                <a:latin typeface="+mj-lt"/>
                <a:cs typeface="+mn-cs"/>
              </a:rPr>
              <a:t>parallelization</a:t>
            </a:r>
          </a:p>
          <a:p>
            <a:pPr lvl="1"/>
            <a:r>
              <a:rPr lang="en-US" altLang="en-US" dirty="0"/>
              <a:t>Some have</a:t>
            </a:r>
            <a:r>
              <a:rPr lang="en-US" altLang="en-US" b="1" dirty="0">
                <a:solidFill>
                  <a:srgbClr val="3366FF"/>
                </a:solidFill>
              </a:rPr>
              <a:t> </a:t>
            </a:r>
            <a:r>
              <a:rPr lang="en-US" altLang="en-US" b="1" kern="1200" dirty="0">
                <a:solidFill>
                  <a:srgbClr val="006699"/>
                </a:solidFill>
                <a:latin typeface="+mj-lt"/>
                <a:cs typeface="+mn-cs"/>
              </a:rPr>
              <a:t>distributed</a:t>
            </a:r>
            <a:r>
              <a:rPr lang="en-US" altLang="en-US" b="1" dirty="0">
                <a:solidFill>
                  <a:srgbClr val="3366FF"/>
                </a:solidFill>
              </a:rPr>
              <a:t> </a:t>
            </a:r>
            <a:r>
              <a:rPr lang="en-US" altLang="en-US" b="1" kern="1200" dirty="0">
                <a:solidFill>
                  <a:srgbClr val="006699"/>
                </a:solidFill>
                <a:latin typeface="+mj-lt"/>
                <a:cs typeface="+mn-cs"/>
              </a:rPr>
              <a:t>lock</a:t>
            </a:r>
            <a:r>
              <a:rPr lang="en-US" altLang="en-US" b="1" dirty="0">
                <a:solidFill>
                  <a:srgbClr val="3366FF"/>
                </a:solidFill>
              </a:rPr>
              <a:t> </a:t>
            </a:r>
            <a:r>
              <a:rPr lang="en-US" altLang="en-US" b="1" kern="1200" dirty="0">
                <a:solidFill>
                  <a:srgbClr val="006699"/>
                </a:solidFill>
                <a:latin typeface="+mj-lt"/>
                <a:cs typeface="+mn-cs"/>
              </a:rPr>
              <a:t>manager</a:t>
            </a:r>
            <a:r>
              <a:rPr lang="en-US" altLang="en-US" b="1" dirty="0">
                <a:solidFill>
                  <a:srgbClr val="3366FF"/>
                </a:solidFill>
              </a:rPr>
              <a:t> </a:t>
            </a:r>
            <a:r>
              <a:rPr lang="en-US" altLang="en-US" dirty="0"/>
              <a:t>(</a:t>
            </a:r>
            <a:r>
              <a:rPr lang="en-US" altLang="en-US" b="1" kern="1200" dirty="0">
                <a:solidFill>
                  <a:srgbClr val="006699"/>
                </a:solidFill>
                <a:latin typeface="+mj-lt"/>
                <a:cs typeface="+mn-cs"/>
              </a:rPr>
              <a:t>DLM</a:t>
            </a:r>
            <a:r>
              <a:rPr lang="en-US" altLang="en-US" dirty="0"/>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extLst>
      <p:ext uri="{BB962C8B-B14F-4D97-AF65-F5344CB8AC3E}">
        <p14:creationId xmlns:p14="http://schemas.microsoft.com/office/powerpoint/2010/main" val="4030651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49"/>
            <a:ext cx="8742194" cy="692149"/>
          </a:xfrm>
        </p:spPr>
        <p:txBody>
          <a:bodyPr/>
          <a:lstStyle/>
          <a:p>
            <a:pPr>
              <a:defRPr/>
            </a:pPr>
            <a:br>
              <a:rPr lang="en-US" altLang="en-US" b="1" kern="1200" dirty="0">
                <a:solidFill>
                  <a:srgbClr val="006699"/>
                </a:solidFill>
                <a:latin typeface="+mj-lt"/>
                <a:cs typeface="+mn-cs"/>
              </a:rPr>
            </a:br>
            <a:r>
              <a:rPr lang="en-US" altLang="en-US" b="1" kern="1200" dirty="0">
                <a:solidFill>
                  <a:srgbClr val="006699"/>
                </a:solidFill>
                <a:latin typeface="+mj-lt"/>
                <a:cs typeface="+mn-cs"/>
              </a:rPr>
              <a:t>Computer System Environments</a:t>
            </a:r>
            <a:endParaRPr lang="en-US" altLang="en-US" dirty="0">
              <a:effectLst>
                <a:outerShdw blurRad="38100" dist="38100" dir="2700000" algn="tl">
                  <a:srgbClr val="C0C0C0"/>
                </a:outerShdw>
              </a:effectLst>
            </a:endParaRP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240907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Pear-to-Pear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a:solidFill>
                  <a:srgbClr val="3366FF"/>
                </a:solidFill>
              </a:rPr>
              <a:t>Portals</a:t>
            </a:r>
            <a:r>
              <a:rPr lang="en-US" altLang="en-US" dirty="0"/>
              <a:t> provide web access to internal systems</a:t>
            </a:r>
          </a:p>
          <a:p>
            <a:r>
              <a:rPr lang="en-US" altLang="en-US" b="1" dirty="0">
                <a:solidFill>
                  <a:srgbClr val="3366FF"/>
                </a:solidFill>
              </a:rPr>
              <a:t>Network computers </a:t>
            </a:r>
            <a:r>
              <a:rPr lang="en-US" altLang="en-US" dirty="0"/>
              <a:t>(</a:t>
            </a:r>
            <a:r>
              <a:rPr lang="en-US" altLang="en-US" b="1" dirty="0">
                <a:solidFill>
                  <a:srgbClr val="3366FF"/>
                </a:solidFill>
              </a:rPr>
              <a:t>thin clients</a:t>
            </a:r>
            <a:r>
              <a:rPr lang="en-US" altLang="en-US" dirty="0"/>
              <a:t>) are like Web terminals</a:t>
            </a:r>
          </a:p>
          <a:p>
            <a:r>
              <a:rPr lang="en-US" altLang="en-US" dirty="0"/>
              <a:t>Mobile computers interconnect via </a:t>
            </a:r>
            <a:r>
              <a:rPr lang="en-US" altLang="en-US" b="1" dirty="0">
                <a:solidFill>
                  <a:srgbClr val="3366FF"/>
                </a:solidFill>
              </a:rPr>
              <a:t>wireless networks</a:t>
            </a:r>
          </a:p>
          <a:p>
            <a:r>
              <a:rPr lang="en-US" altLang="en-US" dirty="0"/>
              <a:t>Networking becoming ubiquitous – even home systems use </a:t>
            </a:r>
            <a:r>
              <a:rPr lang="en-US" altLang="en-US" b="1" dirty="0">
                <a:solidFill>
                  <a:srgbClr val="3366FF"/>
                </a:solidFill>
              </a:rPr>
              <a:t>firewalls</a:t>
            </a:r>
            <a:r>
              <a:rPr lang="en-US" altLang="en-US" dirty="0"/>
              <a:t> to protect home computers from Internet attacks</a:t>
            </a:r>
          </a:p>
        </p:txBody>
      </p:sp>
    </p:spTree>
    <p:extLst>
      <p:ext uri="{BB962C8B-B14F-4D97-AF65-F5344CB8AC3E}">
        <p14:creationId xmlns:p14="http://schemas.microsoft.com/office/powerpoint/2010/main" val="30171297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dirty="0">
                <a:solidFill>
                  <a:srgbClr val="3366FF"/>
                </a:solidFill>
              </a:rPr>
              <a:t>Apple iOS </a:t>
            </a:r>
            <a:r>
              <a:rPr lang="en-US" altLang="en-US" dirty="0"/>
              <a:t>and </a:t>
            </a:r>
            <a:r>
              <a:rPr lang="en-US" altLang="en-US" b="1" dirty="0">
                <a:solidFill>
                  <a:srgbClr val="3366FF"/>
                </a:solidFill>
              </a:rPr>
              <a:t>Google Android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a:t>Client-Server Computing</a:t>
            </a:r>
          </a:p>
          <a:p>
            <a:pPr lvl="1">
              <a:lnSpc>
                <a:spcPct val="90000"/>
              </a:lnSpc>
              <a:buSzPct val="80000"/>
            </a:pPr>
            <a:r>
              <a:rPr lang="en-US" altLang="en-US"/>
              <a:t>Dumb terminals supplanted by smart PCs</a:t>
            </a:r>
          </a:p>
          <a:p>
            <a:pPr lvl="1">
              <a:lnSpc>
                <a:spcPct val="90000"/>
              </a:lnSpc>
              <a:buSzPct val="80000"/>
            </a:pPr>
            <a:r>
              <a:rPr lang="en-US" altLang="en-US"/>
              <a:t>Many systems now </a:t>
            </a:r>
            <a:r>
              <a:rPr lang="en-US" altLang="en-US" b="1">
                <a:solidFill>
                  <a:srgbClr val="3366FF"/>
                </a:solidFill>
              </a:rPr>
              <a:t>servers</a:t>
            </a:r>
            <a:r>
              <a:rPr lang="en-US" altLang="en-US"/>
              <a:t>, responding to requests generated by </a:t>
            </a:r>
            <a:r>
              <a:rPr lang="en-US" altLang="en-US" b="1">
                <a:solidFill>
                  <a:srgbClr val="3366FF"/>
                </a:solidFill>
              </a:rPr>
              <a:t>clients</a:t>
            </a:r>
          </a:p>
          <a:p>
            <a:pPr lvl="2">
              <a:lnSpc>
                <a:spcPct val="90000"/>
              </a:lnSpc>
            </a:pPr>
            <a:r>
              <a:rPr lang="en-US" altLang="en-US" b="1">
                <a:solidFill>
                  <a:srgbClr val="3366FF"/>
                </a:solidFill>
              </a:rPr>
              <a:t>Compute-server system </a:t>
            </a:r>
            <a:r>
              <a:rPr lang="en-US" altLang="en-US"/>
              <a:t>provides an interface to client to request services (i.e., database)</a:t>
            </a:r>
          </a:p>
          <a:p>
            <a:pPr lvl="2">
              <a:lnSpc>
                <a:spcPct val="90000"/>
              </a:lnSpc>
            </a:pPr>
            <a:r>
              <a:rPr lang="en-US" altLang="en-US" b="1">
                <a:solidFill>
                  <a:srgbClr val="3366FF"/>
                </a:solidFill>
              </a:rPr>
              <a:t>File-server system </a:t>
            </a:r>
            <a:r>
              <a:rPr lang="en-US" altLang="en-US"/>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a:t>Another model of distributed system</a:t>
            </a:r>
          </a:p>
          <a:p>
            <a:r>
              <a:rPr lang="en-US" altLang="en-US"/>
              <a:t>P2P does not distinguish clients and servers</a:t>
            </a:r>
          </a:p>
          <a:p>
            <a:pPr lvl="1"/>
            <a:r>
              <a:rPr lang="en-US" altLang="en-US"/>
              <a:t>Instead all nodes are considered peers</a:t>
            </a:r>
          </a:p>
          <a:p>
            <a:pPr lvl="1"/>
            <a:r>
              <a:rPr lang="en-US" altLang="en-US"/>
              <a:t>May each act as client, server or both</a:t>
            </a:r>
          </a:p>
          <a:p>
            <a:pPr lvl="1"/>
            <a:r>
              <a:rPr lang="en-US" altLang="en-US"/>
              <a:t>Node must join P2P network</a:t>
            </a:r>
          </a:p>
          <a:p>
            <a:pPr lvl="2"/>
            <a:r>
              <a:rPr lang="en-US" altLang="en-US"/>
              <a:t>Registers its service with central lookup service on network, or</a:t>
            </a:r>
          </a:p>
          <a:p>
            <a:pPr lvl="2"/>
            <a:r>
              <a:rPr lang="en-US" altLang="en-US"/>
              <a:t>Broadcast request for service and respond to requests for service via </a:t>
            </a:r>
            <a:r>
              <a:rPr lang="en-US" altLang="en-US" b="1" i="1"/>
              <a:t>discovery protocol</a:t>
            </a:r>
          </a:p>
          <a:p>
            <a:pPr lvl="1"/>
            <a:r>
              <a:rPr lang="en-US" altLang="en-US"/>
              <a:t>Examples include</a:t>
            </a:r>
            <a:r>
              <a:rPr lang="en-US" altLang="en-US" i="1"/>
              <a:t> </a:t>
            </a:r>
            <a:r>
              <a:rPr lang="en-US" altLang="en-US"/>
              <a:t>Napster</a:t>
            </a:r>
            <a:r>
              <a:rPr lang="en-US" altLang="en-US" i="1"/>
              <a:t> </a:t>
            </a:r>
            <a:r>
              <a:rPr lang="en-US" altLang="en-US"/>
              <a:t>and</a:t>
            </a:r>
            <a:r>
              <a:rPr lang="en-US" altLang="en-US" i="1"/>
              <a:t> </a:t>
            </a:r>
            <a:r>
              <a:rPr lang="en-US" altLang="en-US"/>
              <a:t>Gnutella</a:t>
            </a:r>
            <a:r>
              <a:rPr lang="en-US" altLang="en-US" i="1"/>
              <a:t>, </a:t>
            </a:r>
            <a:r>
              <a:rPr lang="en-US" altLang="en-US" b="1">
                <a:solidFill>
                  <a:srgbClr val="3366FF"/>
                </a:solidFill>
              </a:rPr>
              <a:t>Voice over IP </a:t>
            </a:r>
            <a:r>
              <a:rPr lang="en-US" altLang="en-US"/>
              <a:t>(</a:t>
            </a:r>
            <a:r>
              <a:rPr lang="en-US" altLang="en-US" b="1">
                <a:solidFill>
                  <a:srgbClr val="3366FF"/>
                </a:solidFill>
              </a:rPr>
              <a:t>VoIP</a:t>
            </a:r>
            <a:r>
              <a:rPr lang="en-US" altLang="en-US"/>
              <a:t>)</a:t>
            </a:r>
            <a:r>
              <a:rPr lang="en-US" altLang="en-US" i="1"/>
              <a:t> </a:t>
            </a:r>
            <a:r>
              <a:rPr lang="en-US" altLang="en-US"/>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dirty="0">
                <a:solidFill>
                  <a:srgbClr val="3366FF"/>
                </a:solidFill>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dirty="0"/>
              <a:t>Many types</a:t>
            </a:r>
          </a:p>
          <a:p>
            <a:pPr lvl="1"/>
            <a:r>
              <a:rPr lang="en-US" altLang="en-US" b="1" dirty="0">
                <a:solidFill>
                  <a:srgbClr val="3366FF"/>
                </a:solidFill>
              </a:rPr>
              <a:t>Public cloud </a:t>
            </a:r>
            <a:r>
              <a:rPr lang="en-US" altLang="en-US" dirty="0"/>
              <a:t>– available via Internet to anyone willing to pay</a:t>
            </a:r>
          </a:p>
          <a:p>
            <a:pPr lvl="1"/>
            <a:r>
              <a:rPr lang="en-US" altLang="en-US" b="1" dirty="0">
                <a:solidFill>
                  <a:srgbClr val="3366FF"/>
                </a:solidFill>
              </a:rPr>
              <a:t>Private cloud </a:t>
            </a:r>
            <a:r>
              <a:rPr lang="en-US" altLang="en-US" dirty="0"/>
              <a:t>– run by a company for the company’s own use</a:t>
            </a:r>
          </a:p>
          <a:p>
            <a:pPr lvl="1"/>
            <a:r>
              <a:rPr lang="en-US" altLang="en-US" b="1" dirty="0">
                <a:solidFill>
                  <a:srgbClr val="3366FF"/>
                </a:solidFill>
              </a:rPr>
              <a:t>Hybrid cloud </a:t>
            </a:r>
            <a:r>
              <a:rPr lang="en-US" altLang="en-US" dirty="0"/>
              <a:t>– includes both public and private cloud components</a:t>
            </a:r>
          </a:p>
          <a:p>
            <a:pPr lvl="1"/>
            <a:r>
              <a:rPr lang="en-US" altLang="en-US" dirty="0"/>
              <a:t>Software as a Service (</a:t>
            </a:r>
            <a:r>
              <a:rPr lang="en-US" altLang="en-US" b="1" dirty="0">
                <a:solidFill>
                  <a:srgbClr val="3366FF"/>
                </a:solidFill>
              </a:rPr>
              <a:t>SaaS</a:t>
            </a:r>
            <a:r>
              <a:rPr lang="en-US" altLang="en-US" dirty="0"/>
              <a:t>) – one or more applications available via the Internet (i.e., word processor)</a:t>
            </a:r>
          </a:p>
          <a:p>
            <a:pPr lvl="1"/>
            <a:r>
              <a:rPr lang="en-US" altLang="en-US" dirty="0"/>
              <a:t>Platform as a Service (</a:t>
            </a:r>
            <a:r>
              <a:rPr lang="en-US" altLang="en-US" b="1" dirty="0">
                <a:solidFill>
                  <a:srgbClr val="3366FF"/>
                </a:solidFill>
              </a:rPr>
              <a:t>PaaS</a:t>
            </a:r>
            <a:r>
              <a:rPr lang="en-US" altLang="en-US" dirty="0"/>
              <a:t>) – software stack ready for application use via the Internet (i.e., a database server)</a:t>
            </a:r>
          </a:p>
          <a:p>
            <a:pPr lvl="1"/>
            <a:r>
              <a:rPr lang="en-US" altLang="en-US" dirty="0"/>
              <a:t>Infrastructure as a Service (</a:t>
            </a:r>
            <a:r>
              <a:rPr lang="en-US" altLang="en-US" b="1" dirty="0">
                <a:solidFill>
                  <a:srgbClr val="3366FF"/>
                </a:solidFill>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OSes, plus VMMs,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820738" y="1154113"/>
            <a:ext cx="7688262" cy="4530725"/>
          </a:xfrm>
        </p:spPr>
        <p:txBody>
          <a:bodyPr/>
          <a:lstStyle/>
          <a:p>
            <a:r>
              <a:rPr lang="en-US" altLang="en-US"/>
              <a:t>Real-time embedded systems most prevalent form of computers</a:t>
            </a:r>
          </a:p>
          <a:p>
            <a:pPr lvl="1"/>
            <a:r>
              <a:rPr lang="en-US" altLang="en-US"/>
              <a:t>Vary considerable, special purpose, limited purpose OS,  </a:t>
            </a:r>
            <a:r>
              <a:rPr lang="en-US" altLang="en-US" b="1">
                <a:solidFill>
                  <a:srgbClr val="3366FF"/>
                </a:solidFill>
              </a:rPr>
              <a:t>real-time OS</a:t>
            </a:r>
          </a:p>
          <a:p>
            <a:pPr lvl="1"/>
            <a:r>
              <a:rPr lang="en-US" altLang="en-US"/>
              <a:t>Use expanding</a:t>
            </a:r>
          </a:p>
          <a:p>
            <a:r>
              <a:rPr lang="en-US" altLang="en-US"/>
              <a:t>Many other special computing environments as well</a:t>
            </a:r>
          </a:p>
          <a:p>
            <a:pPr lvl="1"/>
            <a:r>
              <a:rPr lang="en-US" altLang="en-US"/>
              <a:t>Some have OSes, some perform tasks without an OS</a:t>
            </a:r>
          </a:p>
          <a:p>
            <a:r>
              <a:rPr lang="en-US" altLang="en-US"/>
              <a:t>Real-time OS has well-defined fixed time constraints</a:t>
            </a:r>
          </a:p>
          <a:p>
            <a:pPr lvl="1"/>
            <a:r>
              <a:rPr lang="en-US" altLang="en-US"/>
              <a:t>Processing </a:t>
            </a:r>
            <a:r>
              <a:rPr lang="en-US" altLang="en-US" b="1" i="1"/>
              <a:t>must</a:t>
            </a:r>
            <a:r>
              <a:rPr lang="en-US" altLang="en-US"/>
              <a:t> be done within constraint</a:t>
            </a:r>
          </a:p>
          <a:p>
            <a:pPr lvl="1"/>
            <a:r>
              <a:rPr lang="en-US" altLang="en-US"/>
              <a:t>Correct operation only if constraints met</a:t>
            </a:r>
          </a:p>
          <a:p>
            <a:pPr lvl="1"/>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830263" y="1233488"/>
            <a:ext cx="7704137" cy="4530725"/>
          </a:xfrm>
        </p:spPr>
        <p:txBody>
          <a:bodyPr/>
          <a:lstStyle/>
          <a:p>
            <a:r>
              <a:rPr lang="en-US" altLang="en-US"/>
              <a:t>Operating systems made available in source-code format rather than just binary </a:t>
            </a:r>
            <a:r>
              <a:rPr lang="en-US" altLang="en-US" b="1">
                <a:solidFill>
                  <a:srgbClr val="3366FF"/>
                </a:solidFill>
              </a:rPr>
              <a:t>closed-source </a:t>
            </a:r>
            <a:r>
              <a:rPr lang="en-US" altLang="en-US"/>
              <a:t>and</a:t>
            </a:r>
            <a:r>
              <a:rPr lang="en-US" altLang="en-US" b="1">
                <a:solidFill>
                  <a:srgbClr val="3366FF"/>
                </a:solidFill>
              </a:rPr>
              <a:t> proprietary</a:t>
            </a:r>
            <a:endParaRPr lang="en-US" altLang="en-US" sz="800" b="1">
              <a:solidFill>
                <a:srgbClr val="3366FF"/>
              </a:solidFill>
            </a:endParaRPr>
          </a:p>
          <a:p>
            <a:r>
              <a:rPr lang="en-US" altLang="en-US"/>
              <a:t>Counter to the </a:t>
            </a:r>
            <a:r>
              <a:rPr lang="en-US" altLang="en-US" b="1">
                <a:solidFill>
                  <a:srgbClr val="3366FF"/>
                </a:solidFill>
              </a:rPr>
              <a:t>copy protection</a:t>
            </a:r>
            <a:r>
              <a:rPr lang="en-US" altLang="en-US">
                <a:solidFill>
                  <a:srgbClr val="3366FF"/>
                </a:solidFill>
              </a:rPr>
              <a:t> </a:t>
            </a:r>
            <a:r>
              <a:rPr lang="en-US" altLang="en-US">
                <a:solidFill>
                  <a:srgbClr val="000000"/>
                </a:solidFill>
              </a:rPr>
              <a:t>and </a:t>
            </a:r>
            <a:r>
              <a:rPr lang="en-US" altLang="en-US" b="1">
                <a:solidFill>
                  <a:srgbClr val="3366FF"/>
                </a:solidFill>
              </a:rPr>
              <a:t>Digital Rights Management (DRM)</a:t>
            </a:r>
            <a:r>
              <a:rPr lang="en-US" altLang="en-US">
                <a:solidFill>
                  <a:srgbClr val="3366FF"/>
                </a:solidFill>
              </a:rPr>
              <a:t> </a:t>
            </a:r>
            <a:r>
              <a:rPr lang="en-US" altLang="en-US">
                <a:solidFill>
                  <a:srgbClr val="000000"/>
                </a:solidFill>
              </a:rPr>
              <a:t>movement</a:t>
            </a:r>
            <a:endParaRPr lang="en-US" altLang="en-US" sz="800">
              <a:solidFill>
                <a:srgbClr val="000000"/>
              </a:solidFill>
            </a:endParaRPr>
          </a:p>
          <a:p>
            <a:r>
              <a:rPr lang="en-US" altLang="en-US">
                <a:solidFill>
                  <a:srgbClr val="000000"/>
                </a:solidFill>
              </a:rPr>
              <a:t>Started by </a:t>
            </a:r>
            <a:r>
              <a:rPr lang="en-US" altLang="en-US" b="1">
                <a:solidFill>
                  <a:srgbClr val="3366FF"/>
                </a:solidFill>
              </a:rPr>
              <a:t>Free Software Foundation (FSF)</a:t>
            </a:r>
            <a:r>
              <a:rPr lang="en-US" altLang="en-US">
                <a:solidFill>
                  <a:srgbClr val="000000"/>
                </a:solidFill>
              </a:rPr>
              <a:t>, which has </a:t>
            </a:r>
            <a:r>
              <a:rPr lang="ja-JP" altLang="en-US">
                <a:solidFill>
                  <a:srgbClr val="000000"/>
                </a:solidFill>
              </a:rPr>
              <a:t>“</a:t>
            </a:r>
            <a:r>
              <a:rPr lang="en-US" altLang="ja-JP">
                <a:solidFill>
                  <a:srgbClr val="000000"/>
                </a:solidFill>
              </a:rPr>
              <a:t>copyleft</a:t>
            </a:r>
            <a:r>
              <a:rPr lang="ja-JP" altLang="en-US">
                <a:solidFill>
                  <a:srgbClr val="000000"/>
                </a:solidFill>
              </a:rPr>
              <a:t>”</a:t>
            </a:r>
            <a:r>
              <a:rPr lang="en-US" altLang="ja-JP">
                <a:solidFill>
                  <a:srgbClr val="000000"/>
                </a:solidFill>
              </a:rPr>
              <a:t> </a:t>
            </a:r>
            <a:r>
              <a:rPr lang="en-US" altLang="ja-JP" b="1">
                <a:solidFill>
                  <a:srgbClr val="3366FF"/>
                </a:solidFill>
              </a:rPr>
              <a:t>GNU Public License (GPL)</a:t>
            </a:r>
          </a:p>
          <a:p>
            <a:pPr lvl="1"/>
            <a:r>
              <a:rPr lang="en-US" altLang="en-US" sz="1600"/>
              <a:t>Free software and open-source software are two different ideas championed by different groups of people</a:t>
            </a:r>
          </a:p>
          <a:p>
            <a:pPr lvl="2"/>
            <a:r>
              <a:rPr lang="en-US" altLang="en-US" sz="1600">
                <a:solidFill>
                  <a:srgbClr val="663300"/>
                </a:solidFill>
              </a:rPr>
              <a:t>http://gnu.org/philosophy/open-source-misses-the-point.html/</a:t>
            </a:r>
            <a:endParaRPr lang="en-US" altLang="en-US" sz="1600" b="1">
              <a:solidFill>
                <a:srgbClr val="663300"/>
              </a:solidFill>
            </a:endParaRPr>
          </a:p>
          <a:p>
            <a:r>
              <a:rPr lang="en-US" altLang="en-US">
                <a:solidFill>
                  <a:srgbClr val="000000"/>
                </a:solidFill>
              </a:rPr>
              <a:t>Examples include </a:t>
            </a:r>
            <a:r>
              <a:rPr lang="en-US" altLang="en-US" b="1">
                <a:solidFill>
                  <a:srgbClr val="3366FF"/>
                </a:solidFill>
              </a:rPr>
              <a:t>GNU/Linux</a:t>
            </a:r>
            <a:r>
              <a:rPr lang="en-US" altLang="en-US"/>
              <a:t> and </a:t>
            </a:r>
            <a:r>
              <a:rPr lang="en-US" altLang="en-US" b="1">
                <a:solidFill>
                  <a:srgbClr val="3366FF"/>
                </a:solidFill>
              </a:rPr>
              <a:t>BSD UNIX</a:t>
            </a:r>
            <a:r>
              <a:rPr lang="en-US" altLang="en-US">
                <a:solidFill>
                  <a:srgbClr val="3366FF"/>
                </a:solidFill>
              </a:rPr>
              <a:t> </a:t>
            </a:r>
            <a:r>
              <a:rPr lang="en-US" altLang="en-US">
                <a:solidFill>
                  <a:srgbClr val="000000"/>
                </a:solidFill>
              </a:rPr>
              <a:t>(including core of </a:t>
            </a:r>
            <a:r>
              <a:rPr lang="en-US" altLang="en-US" b="1">
                <a:solidFill>
                  <a:srgbClr val="3366FF"/>
                </a:solidFill>
              </a:rPr>
              <a:t>Mac OS X</a:t>
            </a:r>
            <a:r>
              <a:rPr lang="en-US" altLang="en-US">
                <a:solidFill>
                  <a:srgbClr val="000000"/>
                </a:solidFill>
              </a:rPr>
              <a:t>), and many more</a:t>
            </a:r>
          </a:p>
          <a:p>
            <a:r>
              <a:rPr lang="en-US" altLang="en-US">
                <a:solidFill>
                  <a:srgbClr val="000000"/>
                </a:solidFill>
              </a:rPr>
              <a:t>Can use VMM like VMware Player (Free on Windows), Virtualbox (open source and free on many platforms - </a:t>
            </a:r>
            <a:r>
              <a:rPr lang="en-US" altLang="en-US"/>
              <a:t>http://www.virtualbox.com) </a:t>
            </a:r>
          </a:p>
          <a:p>
            <a:pPr lvl="1"/>
            <a:r>
              <a:rPr lang="en-US" altLang="en-US">
                <a:solidFill>
                  <a:srgbClr val="000000"/>
                </a:solidFill>
              </a:rPr>
              <a:t>Use to run guest operating systems for exploration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216500" y="182563"/>
            <a:ext cx="772322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a:latin typeface="Verdana" panose="020B0604030504040204" pitchFamily="34" charset="0"/>
              </a:rPr>
              <a:t>(http://www.vmware.com) providesa free “player” for Windows on which hundreds of free</a:t>
            </a:r>
          </a:p>
          <a:p>
            <a:pPr>
              <a:spcBef>
                <a:spcPct val="0"/>
              </a:spcBef>
              <a:buClrTx/>
              <a:buSzTx/>
              <a:buFontTx/>
              <a:buNone/>
            </a:pPr>
            <a:r>
              <a:rPr kumimoji="0" lang="en-US" altLang="en-US" sz="1200">
                <a:latin typeface="Verdana" panose="020B0604030504040204" pitchFamily="34" charset="0"/>
              </a:rPr>
              <a:t>“virtual appliances” can run. Virtualbox (http://www.virtualbox.com) provides a free, open-source</a:t>
            </a:r>
          </a:p>
          <a:p>
            <a:pPr>
              <a:spcBef>
                <a:spcPct val="0"/>
              </a:spcBef>
              <a:buClrTx/>
              <a:buSzTx/>
              <a:buFontTx/>
              <a:buNone/>
            </a:pPr>
            <a:r>
              <a:rPr kumimoji="0" lang="en-US" altLang="en-US" sz="120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a:latin typeface="Verdana" panose="020B0604030504040204" pitchFamily="34" charset="0"/>
              </a:rPr>
              <a:t>hundreds of operating systems without dedicated hardware.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a:latin typeface="Verdana" panose="020B0604030504040204" pitchFamily="34" charset="0"/>
              </a:rPr>
              <a:t>how much interest, time, and disk space a student has.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18806573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buFont typeface="Monotype Sorts" charset="0"/>
              <a:buChar char="n"/>
              <a:defRPr/>
            </a:pPr>
            <a:r>
              <a:rPr lang="en-US" dirty="0">
                <a:ea typeface="ＭＳ Ｐゴシック" charset="-128"/>
              </a:rPr>
              <a:t>Many similar to standard programming data structures</a:t>
            </a:r>
          </a:p>
          <a:p>
            <a:pPr>
              <a:buFont typeface="Monotype Sorts" charset="0"/>
              <a:buChar char="n"/>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3366FF"/>
                </a:solidFill>
              </a:rPr>
              <a:t>Bootstrap program</a:t>
            </a:r>
            <a:r>
              <a:rPr lang="en-US" altLang="en-US" dirty="0">
                <a:solidFill>
                  <a:srgbClr val="3366FF"/>
                </a:solidFill>
              </a:rPr>
              <a:t> </a:t>
            </a:r>
            <a:r>
              <a:rPr lang="en-US" altLang="en-US" dirty="0"/>
              <a:t>is loaded at power-up or reboot</a:t>
            </a:r>
          </a:p>
          <a:p>
            <a:pPr lvl="1"/>
            <a:r>
              <a:rPr lang="en-US" altLang="en-US" dirty="0"/>
              <a:t>Typically stored in ROM or EPROM, generally known as </a:t>
            </a:r>
            <a:r>
              <a:rPr lang="en-US" altLang="en-US" b="1" dirty="0">
                <a:solidFill>
                  <a:srgbClr val="3366FF"/>
                </a:solidFill>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4284892011"/>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49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a:t>
            </a:r>
            <a:r>
              <a:rPr lang="en-US" altLang="ja-JP" dirty="0">
                <a:solidFill>
                  <a:srgbClr val="3366FF"/>
                </a:solidFill>
              </a:rPr>
              <a:t> </a:t>
            </a:r>
            <a:r>
              <a:rPr lang="en-US" altLang="ja-JP" b="1" dirty="0">
                <a:solidFill>
                  <a:srgbClr val="006699"/>
                </a:solidFill>
                <a:latin typeface="+mj-lt"/>
              </a:rPr>
              <a:t>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a:t>
            </a:r>
            <a:r>
              <a:rPr lang="en-US" altLang="en-US" b="1" dirty="0">
                <a:solidFill>
                  <a:srgbClr val="3366FF"/>
                </a:solidFill>
              </a:rPr>
              <a:t> </a:t>
            </a:r>
            <a:r>
              <a:rPr lang="en-US" altLang="en-US" b="1" dirty="0">
                <a:solidFill>
                  <a:srgbClr val="006699"/>
                </a:solidFill>
                <a:latin typeface="+mj-lt"/>
              </a:rPr>
              <a:t>allocator</a:t>
            </a:r>
            <a:r>
              <a:rPr lang="en-US" altLang="en-US" dirty="0"/>
              <a:t> and </a:t>
            </a:r>
            <a:r>
              <a:rPr lang="en-US" altLang="en-US" b="1" dirty="0">
                <a:solidFill>
                  <a:srgbClr val="006699"/>
                </a:solidFill>
                <a:latin typeface="+mj-lt"/>
              </a:rPr>
              <a:t>control</a:t>
            </a:r>
            <a:r>
              <a:rPr lang="en-US" altLang="en-US" b="1" dirty="0">
                <a:solidFill>
                  <a:srgbClr val="3366FF"/>
                </a:solidFill>
              </a:rPr>
              <a:t> </a:t>
            </a:r>
            <a:r>
              <a:rPr lang="en-US" altLang="en-US" b="1" dirty="0">
                <a:solidFill>
                  <a:srgbClr val="006699"/>
                </a:solidFill>
                <a:latin typeface="+mj-lt"/>
              </a:rPr>
              <a:t>program</a:t>
            </a:r>
            <a:r>
              <a:rPr lang="en-US" altLang="en-US" b="1" dirty="0">
                <a:solidFill>
                  <a:srgbClr val="3366FF"/>
                </a:solidFill>
              </a:rPr>
              <a:t> </a:t>
            </a:r>
            <a:r>
              <a:rPr lang="en-US" altLang="en-US" dirty="0"/>
              <a:t>making efficient use of HW and managing execution of user programs</a:t>
            </a:r>
          </a:p>
        </p:txBody>
      </p:sp>
    </p:spTree>
    <p:extLst>
      <p:ext uri="{BB962C8B-B14F-4D97-AF65-F5344CB8AC3E}">
        <p14:creationId xmlns:p14="http://schemas.microsoft.com/office/powerpoint/2010/main" val="1898040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965200" y="201613"/>
            <a:ext cx="8126413" cy="576262"/>
          </a:xfrm>
        </p:spPr>
        <p:txBody>
          <a:bodyPr/>
          <a:lstStyle/>
          <a:p>
            <a:r>
              <a:rPr lang="en-US" altLang="en-US" dirty="0"/>
              <a:t>What Operating Systems Do (Cont.)</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10700</TotalTime>
  <Words>4345</Words>
  <Application>Microsoft Office PowerPoint</Application>
  <PresentationFormat>On-screen Show (4:3)</PresentationFormat>
  <Paragraphs>524</Paragraphs>
  <Slides>76</Slides>
  <Notes>62</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76</vt:i4>
      </vt:variant>
    </vt:vector>
  </HeadingPairs>
  <TitlesOfParts>
    <vt:vector size="85" baseType="lpstr">
      <vt:lpstr>Arial</vt:lpstr>
      <vt:lpstr>Courier New</vt:lpstr>
      <vt:lpstr>Helvetica</vt:lpstr>
      <vt:lpstr>Monotype Sorts</vt:lpstr>
      <vt:lpstr>Times New Roman</vt:lpstr>
      <vt:lpstr>Verdana</vt:lpstr>
      <vt:lpstr>Webdings</vt:lpstr>
      <vt:lpstr>Wingdings</vt:lpstr>
      <vt:lpstr>os-8</vt:lpstr>
      <vt:lpstr>Chapter 1:  Introduction</vt:lpstr>
      <vt:lpstr>Chapter 1: Introduction</vt:lpstr>
      <vt:lpstr>Objectives</vt:lpstr>
      <vt:lpstr>What Does the Term Operating System Mean?</vt:lpstr>
      <vt:lpstr>What is an Operating System?</vt:lpstr>
      <vt:lpstr>Computer System Structure</vt:lpstr>
      <vt:lpstr>Abstract View of Components of Computer</vt:lpstr>
      <vt:lpstr>What Operating Systems Do</vt:lpstr>
      <vt:lpstr>What Operating Systems Do (Cont.)</vt:lpstr>
      <vt:lpstr>Defining Operating Systems</vt:lpstr>
      <vt:lpstr>Operating System Definition</vt:lpstr>
      <vt:lpstr>Overview of Computer System Structure</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Storage Structure</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Computer-System Architecture</vt:lpstr>
      <vt:lpstr>Computer-System Architecture</vt:lpstr>
      <vt:lpstr>Symmetric Multiprocessing Architecture</vt:lpstr>
      <vt:lpstr>Dual-Core Design</vt:lpstr>
      <vt:lpstr>Non-Uniform Memory Access System</vt:lpstr>
      <vt:lpstr>Clustered Systems</vt:lpstr>
      <vt:lpstr>Clustered Systems</vt:lpstr>
      <vt:lpstr>PC Motherboard</vt:lpstr>
      <vt:lpstr> Computer System Environments</vt:lpstr>
      <vt:lpstr>Computing Environments</vt:lpstr>
      <vt:lpstr>Traditional</vt:lpstr>
      <vt:lpstr>Mobile</vt:lpstr>
      <vt:lpstr>Client Server</vt:lpstr>
      <vt:lpstr>Peer-to-Peer</vt:lpstr>
      <vt:lpstr>Cloud Computing</vt:lpstr>
      <vt:lpstr>Cloud Computing (Cont.)</vt:lpstr>
      <vt:lpstr>PowerPoint Presentation</vt:lpstr>
      <vt:lpstr>Real-Time Embedded Systems</vt:lpstr>
      <vt:lpstr>Free and Open-Source Operating Systems</vt:lpstr>
      <vt:lpstr>The Study of Operating Systems</vt:lpstr>
      <vt:lpstr>End of Chapter 1</vt:lpstr>
      <vt:lpstr>Kernel Data Structures</vt:lpstr>
      <vt:lpstr>Kernel Data Structures</vt:lpstr>
      <vt:lpstr>Kernel Data Structures</vt:lpstr>
      <vt:lpstr>Computer Startup</vt:lpstr>
      <vt:lpstr>Characteristics of Various Types of Storage</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Silberschatz, Avi</cp:lastModifiedBy>
  <cp:revision>260</cp:revision>
  <cp:lastPrinted>2001-06-14T13:58:17Z</cp:lastPrinted>
  <dcterms:created xsi:type="dcterms:W3CDTF">2011-01-13T23:43:38Z</dcterms:created>
  <dcterms:modified xsi:type="dcterms:W3CDTF">2021-02-02T02:25:18Z</dcterms:modified>
</cp:coreProperties>
</file>